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6"/>
  </p:notesMasterIdLst>
  <p:handoutMasterIdLst>
    <p:handoutMasterId r:id="rId27"/>
  </p:handoutMasterIdLst>
  <p:sldIdLst>
    <p:sldId id="256" r:id="rId2"/>
    <p:sldId id="260" r:id="rId3"/>
    <p:sldId id="261" r:id="rId4"/>
    <p:sldId id="262" r:id="rId5"/>
    <p:sldId id="265" r:id="rId6"/>
    <p:sldId id="269" r:id="rId7"/>
    <p:sldId id="283" r:id="rId8"/>
    <p:sldId id="263" r:id="rId9"/>
    <p:sldId id="284" r:id="rId10"/>
    <p:sldId id="285" r:id="rId11"/>
    <p:sldId id="286" r:id="rId12"/>
    <p:sldId id="290" r:id="rId13"/>
    <p:sldId id="291" r:id="rId14"/>
    <p:sldId id="292" r:id="rId15"/>
    <p:sldId id="293" r:id="rId16"/>
    <p:sldId id="294" r:id="rId17"/>
    <p:sldId id="295" r:id="rId18"/>
    <p:sldId id="296" r:id="rId19"/>
    <p:sldId id="282" r:id="rId20"/>
    <p:sldId id="289" r:id="rId21"/>
    <p:sldId id="257" r:id="rId22"/>
    <p:sldId id="25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1419BC-7196-4EF1-8B9F-1096EBC7352A}" v="4" dt="2019-02-12T23:07:06.154"/>
  </p1510:revLst>
</p1510:revInfo>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81054" autoAdjust="0"/>
  </p:normalViewPr>
  <p:slideViewPr>
    <p:cSldViewPr snapToGrid="0">
      <p:cViewPr varScale="1">
        <p:scale>
          <a:sx n="69" d="100"/>
          <a:sy n="69" d="100"/>
        </p:scale>
        <p:origin x="39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2019/02/12</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ZA" smtClean="0"/>
              <a:t>2019/02/12</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ZA" smtClean="0"/>
              <a:t>‹#›</a:t>
            </a:fld>
            <a:endParaRPr lang="en-ZA"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ELISA</a:t>
            </a:r>
          </a:p>
        </p:txBody>
      </p:sp>
      <p:sp>
        <p:nvSpPr>
          <p:cNvPr id="4" name="Slide Number Placeholder 3"/>
          <p:cNvSpPr>
            <a:spLocks noGrp="1"/>
          </p:cNvSpPr>
          <p:nvPr>
            <p:ph type="sldNum" sz="quarter" idx="5"/>
          </p:nvPr>
        </p:nvSpPr>
        <p:spPr/>
        <p:txBody>
          <a:bodyPr/>
          <a:lstStyle/>
          <a:p>
            <a:fld id="{EFDDBACE-0F8F-43FD-98F0-DEE13552DADA}" type="slidenum">
              <a:rPr lang="en-ZA" smtClean="0"/>
              <a:t>2</a:t>
            </a:fld>
            <a:endParaRPr lang="en-ZA" dirty="0"/>
          </a:p>
        </p:txBody>
      </p:sp>
    </p:spTree>
    <p:extLst>
      <p:ext uri="{BB962C8B-B14F-4D97-AF65-F5344CB8AC3E}">
        <p14:creationId xmlns:p14="http://schemas.microsoft.com/office/powerpoint/2010/main" val="66745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a:t>
            </a:r>
          </a:p>
          <a:p>
            <a:endParaRPr lang="en-US" dirty="0"/>
          </a:p>
          <a:p>
            <a:r>
              <a:rPr lang="en-US" dirty="0"/>
              <a:t>Additional descriptive exploration for potential relationships between features</a:t>
            </a:r>
          </a:p>
        </p:txBody>
      </p:sp>
      <p:sp>
        <p:nvSpPr>
          <p:cNvPr id="4" name="Slide Number Placeholder 3"/>
          <p:cNvSpPr>
            <a:spLocks noGrp="1"/>
          </p:cNvSpPr>
          <p:nvPr>
            <p:ph type="sldNum" sz="quarter" idx="5"/>
          </p:nvPr>
        </p:nvSpPr>
        <p:spPr/>
        <p:txBody>
          <a:bodyPr/>
          <a:lstStyle/>
          <a:p>
            <a:fld id="{EFDDBACE-0F8F-43FD-98F0-DEE13552DADA}" type="slidenum">
              <a:rPr lang="en-ZA" smtClean="0"/>
              <a:t>11</a:t>
            </a:fld>
            <a:endParaRPr lang="en-ZA" dirty="0"/>
          </a:p>
        </p:txBody>
      </p:sp>
    </p:spTree>
    <p:extLst>
      <p:ext uri="{BB962C8B-B14F-4D97-AF65-F5344CB8AC3E}">
        <p14:creationId xmlns:p14="http://schemas.microsoft.com/office/powerpoint/2010/main" val="130550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TED</a:t>
            </a:r>
          </a:p>
        </p:txBody>
      </p:sp>
      <p:sp>
        <p:nvSpPr>
          <p:cNvPr id="4" name="Slide Number Placeholder 3"/>
          <p:cNvSpPr>
            <a:spLocks noGrp="1"/>
          </p:cNvSpPr>
          <p:nvPr>
            <p:ph type="sldNum" sz="quarter" idx="5"/>
          </p:nvPr>
        </p:nvSpPr>
        <p:spPr/>
        <p:txBody>
          <a:bodyPr/>
          <a:lstStyle/>
          <a:p>
            <a:fld id="{EFDDBACE-0F8F-43FD-98F0-DEE13552DADA}" type="slidenum">
              <a:rPr lang="en-ZA" smtClean="0"/>
              <a:t>12</a:t>
            </a:fld>
            <a:endParaRPr lang="en-ZA" dirty="0"/>
          </a:p>
        </p:txBody>
      </p:sp>
    </p:spTree>
    <p:extLst>
      <p:ext uri="{BB962C8B-B14F-4D97-AF65-F5344CB8AC3E}">
        <p14:creationId xmlns:p14="http://schemas.microsoft.com/office/powerpoint/2010/main" val="63087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13</a:t>
            </a:fld>
            <a:endParaRPr lang="en-ZA" dirty="0"/>
          </a:p>
        </p:txBody>
      </p:sp>
    </p:spTree>
    <p:extLst>
      <p:ext uri="{BB962C8B-B14F-4D97-AF65-F5344CB8AC3E}">
        <p14:creationId xmlns:p14="http://schemas.microsoft.com/office/powerpoint/2010/main" val="20220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14</a:t>
            </a:fld>
            <a:endParaRPr lang="en-ZA" dirty="0"/>
          </a:p>
        </p:txBody>
      </p:sp>
    </p:spTree>
    <p:extLst>
      <p:ext uri="{BB962C8B-B14F-4D97-AF65-F5344CB8AC3E}">
        <p14:creationId xmlns:p14="http://schemas.microsoft.com/office/powerpoint/2010/main" val="1062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15</a:t>
            </a:fld>
            <a:endParaRPr lang="en-ZA" dirty="0"/>
          </a:p>
        </p:txBody>
      </p:sp>
    </p:spTree>
    <p:extLst>
      <p:ext uri="{BB962C8B-B14F-4D97-AF65-F5344CB8AC3E}">
        <p14:creationId xmlns:p14="http://schemas.microsoft.com/office/powerpoint/2010/main" val="120003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16</a:t>
            </a:fld>
            <a:endParaRPr lang="en-ZA" dirty="0"/>
          </a:p>
        </p:txBody>
      </p:sp>
    </p:spTree>
    <p:extLst>
      <p:ext uri="{BB962C8B-B14F-4D97-AF65-F5344CB8AC3E}">
        <p14:creationId xmlns:p14="http://schemas.microsoft.com/office/powerpoint/2010/main" val="4228375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17</a:t>
            </a:fld>
            <a:endParaRPr lang="en-ZA" dirty="0"/>
          </a:p>
        </p:txBody>
      </p:sp>
    </p:spTree>
    <p:extLst>
      <p:ext uri="{BB962C8B-B14F-4D97-AF65-F5344CB8AC3E}">
        <p14:creationId xmlns:p14="http://schemas.microsoft.com/office/powerpoint/2010/main" val="44829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TED</a:t>
            </a:r>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18</a:t>
            </a:fld>
            <a:endParaRPr lang="en-ZA" dirty="0"/>
          </a:p>
        </p:txBody>
      </p:sp>
    </p:spTree>
    <p:extLst>
      <p:ext uri="{BB962C8B-B14F-4D97-AF65-F5344CB8AC3E}">
        <p14:creationId xmlns:p14="http://schemas.microsoft.com/office/powerpoint/2010/main" val="3121993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ELISA</a:t>
            </a:r>
          </a:p>
        </p:txBody>
      </p:sp>
      <p:sp>
        <p:nvSpPr>
          <p:cNvPr id="4" name="Slide Number Placeholder 3"/>
          <p:cNvSpPr>
            <a:spLocks noGrp="1"/>
          </p:cNvSpPr>
          <p:nvPr>
            <p:ph type="sldNum" sz="quarter" idx="5"/>
          </p:nvPr>
        </p:nvSpPr>
        <p:spPr/>
        <p:txBody>
          <a:bodyPr/>
          <a:lstStyle/>
          <a:p>
            <a:fld id="{EFDDBACE-0F8F-43FD-98F0-DEE13552DADA}" type="slidenum">
              <a:rPr lang="en-ZA" smtClean="0"/>
              <a:t>19</a:t>
            </a:fld>
            <a:endParaRPr lang="en-ZA" dirty="0"/>
          </a:p>
        </p:txBody>
      </p:sp>
    </p:spTree>
    <p:extLst>
      <p:ext uri="{BB962C8B-B14F-4D97-AF65-F5344CB8AC3E}">
        <p14:creationId xmlns:p14="http://schemas.microsoft.com/office/powerpoint/2010/main" val="1094533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JENSEN</a:t>
            </a:r>
          </a:p>
        </p:txBody>
      </p:sp>
      <p:sp>
        <p:nvSpPr>
          <p:cNvPr id="4" name="Slide Number Placeholder 3"/>
          <p:cNvSpPr>
            <a:spLocks noGrp="1"/>
          </p:cNvSpPr>
          <p:nvPr>
            <p:ph type="sldNum" sz="quarter" idx="5"/>
          </p:nvPr>
        </p:nvSpPr>
        <p:spPr/>
        <p:txBody>
          <a:bodyPr/>
          <a:lstStyle/>
          <a:p>
            <a:fld id="{EFDDBACE-0F8F-43FD-98F0-DEE13552DADA}" type="slidenum">
              <a:rPr lang="en-ZA" smtClean="0"/>
              <a:t>20</a:t>
            </a:fld>
            <a:endParaRPr lang="en-ZA" dirty="0"/>
          </a:p>
        </p:txBody>
      </p:sp>
    </p:spTree>
    <p:extLst>
      <p:ext uri="{BB962C8B-B14F-4D97-AF65-F5344CB8AC3E}">
        <p14:creationId xmlns:p14="http://schemas.microsoft.com/office/powerpoint/2010/main" val="345595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ELISA</a:t>
            </a:r>
          </a:p>
        </p:txBody>
      </p:sp>
      <p:sp>
        <p:nvSpPr>
          <p:cNvPr id="4" name="Slide Number Placeholder 3"/>
          <p:cNvSpPr>
            <a:spLocks noGrp="1"/>
          </p:cNvSpPr>
          <p:nvPr>
            <p:ph type="sldNum" sz="quarter" idx="5"/>
          </p:nvPr>
        </p:nvSpPr>
        <p:spPr/>
        <p:txBody>
          <a:bodyPr/>
          <a:lstStyle/>
          <a:p>
            <a:fld id="{EFDDBACE-0F8F-43FD-98F0-DEE13552DADA}" type="slidenum">
              <a:rPr lang="en-ZA" smtClean="0"/>
              <a:t>3</a:t>
            </a:fld>
            <a:endParaRPr lang="en-ZA" dirty="0"/>
          </a:p>
        </p:txBody>
      </p:sp>
    </p:spTree>
    <p:extLst>
      <p:ext uri="{BB962C8B-B14F-4D97-AF65-F5344CB8AC3E}">
        <p14:creationId xmlns:p14="http://schemas.microsoft.com/office/powerpoint/2010/main" val="203002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JENSEN</a:t>
            </a:r>
          </a:p>
        </p:txBody>
      </p:sp>
      <p:sp>
        <p:nvSpPr>
          <p:cNvPr id="4" name="Slide Number Placeholder 3"/>
          <p:cNvSpPr>
            <a:spLocks noGrp="1"/>
          </p:cNvSpPr>
          <p:nvPr>
            <p:ph type="sldNum" sz="quarter" idx="5"/>
          </p:nvPr>
        </p:nvSpPr>
        <p:spPr/>
        <p:txBody>
          <a:bodyPr/>
          <a:lstStyle/>
          <a:p>
            <a:fld id="{EFDDBACE-0F8F-43FD-98F0-DEE13552DADA}" type="slidenum">
              <a:rPr lang="en-ZA" smtClean="0"/>
              <a:t>21</a:t>
            </a:fld>
            <a:endParaRPr lang="en-ZA" dirty="0"/>
          </a:p>
        </p:txBody>
      </p:sp>
    </p:spTree>
    <p:extLst>
      <p:ext uri="{BB962C8B-B14F-4D97-AF65-F5344CB8AC3E}">
        <p14:creationId xmlns:p14="http://schemas.microsoft.com/office/powerpoint/2010/main" val="564068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JENSEN</a:t>
            </a:r>
          </a:p>
        </p:txBody>
      </p:sp>
      <p:sp>
        <p:nvSpPr>
          <p:cNvPr id="4" name="Slide Number Placeholder 3"/>
          <p:cNvSpPr>
            <a:spLocks noGrp="1"/>
          </p:cNvSpPr>
          <p:nvPr>
            <p:ph type="sldNum" sz="quarter" idx="5"/>
          </p:nvPr>
        </p:nvSpPr>
        <p:spPr/>
        <p:txBody>
          <a:bodyPr/>
          <a:lstStyle/>
          <a:p>
            <a:fld id="{EFDDBACE-0F8F-43FD-98F0-DEE13552DADA}" type="slidenum">
              <a:rPr lang="en-ZA" smtClean="0"/>
              <a:t>22</a:t>
            </a:fld>
            <a:endParaRPr lang="en-ZA" dirty="0"/>
          </a:p>
        </p:txBody>
      </p:sp>
    </p:spTree>
    <p:extLst>
      <p:ext uri="{BB962C8B-B14F-4D97-AF65-F5344CB8AC3E}">
        <p14:creationId xmlns:p14="http://schemas.microsoft.com/office/powerpoint/2010/main" val="2068278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23</a:t>
            </a:fld>
            <a:endParaRPr lang="en-ZA" dirty="0"/>
          </a:p>
        </p:txBody>
      </p:sp>
    </p:spTree>
    <p:extLst>
      <p:ext uri="{BB962C8B-B14F-4D97-AF65-F5344CB8AC3E}">
        <p14:creationId xmlns:p14="http://schemas.microsoft.com/office/powerpoint/2010/main" val="399282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EFDDBACE-0F8F-43FD-98F0-DEE13552DADA}" type="slidenum">
              <a:rPr lang="en-ZA" smtClean="0"/>
              <a:t>24</a:t>
            </a:fld>
            <a:endParaRPr lang="en-ZA" dirty="0"/>
          </a:p>
        </p:txBody>
      </p:sp>
    </p:spTree>
    <p:extLst>
      <p:ext uri="{BB962C8B-B14F-4D97-AF65-F5344CB8AC3E}">
        <p14:creationId xmlns:p14="http://schemas.microsoft.com/office/powerpoint/2010/main" val="20676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ELISA</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4</a:t>
            </a:fld>
            <a:endParaRPr lang="en-ZA" dirty="0"/>
          </a:p>
        </p:txBody>
      </p:sp>
    </p:spTree>
    <p:extLst>
      <p:ext uri="{BB962C8B-B14F-4D97-AF65-F5344CB8AC3E}">
        <p14:creationId xmlns:p14="http://schemas.microsoft.com/office/powerpoint/2010/main" val="416428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a:t>
            </a:r>
          </a:p>
        </p:txBody>
      </p:sp>
      <p:sp>
        <p:nvSpPr>
          <p:cNvPr id="4" name="Slide Number Placeholder 3"/>
          <p:cNvSpPr>
            <a:spLocks noGrp="1"/>
          </p:cNvSpPr>
          <p:nvPr>
            <p:ph type="sldNum" sz="quarter" idx="5"/>
          </p:nvPr>
        </p:nvSpPr>
        <p:spPr/>
        <p:txBody>
          <a:bodyPr/>
          <a:lstStyle/>
          <a:p>
            <a:fld id="{EFDDBACE-0F8F-43FD-98F0-DEE13552DADA}" type="slidenum">
              <a:rPr lang="en-ZA" smtClean="0"/>
              <a:t>5</a:t>
            </a:fld>
            <a:endParaRPr lang="en-ZA" dirty="0"/>
          </a:p>
        </p:txBody>
      </p:sp>
    </p:spTree>
    <p:extLst>
      <p:ext uri="{BB962C8B-B14F-4D97-AF65-F5344CB8AC3E}">
        <p14:creationId xmlns:p14="http://schemas.microsoft.com/office/powerpoint/2010/main" val="304292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ERICA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some payment models, payers reimburse providers a flat rate per patient (capitation), and in others, payers assess penalties or provide bonuses based on cost or quality of care outcomes (pay-for-performance).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such  models, risk adjustment is important. Risk adjustment mechanisms predict whether a given patient, or group of patients, is likely to be more or less costly to treat than the average population and provides a way to adjust payment accordingly. Risk adjustment compensates health plans and providers for treating sicker patients, and reduces their incentives to select healthy or less costly patients. Risk adjustment mechanisms predict whether a given patient, or group of patients, is likely to be more or less costly to treat than the average population and provides a way to adjust payment accordingly.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Centers for Medicare &amp; Medicaid Services (CMS) risk adjustment model is a hierarchical condition category (HCC) score. Use of the HCC model is expanding, and there is concern over whether it functions as intended. If CMS-HCC risk scores do not accurately reflect patient health status because of factors such as coding practices or capacity, then payments may not be associated with the true cost of treatment.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Additionally, treatment paths and associated costs can vary greatly within patient populations of a specific provider type. We developed a model focused on home health agencies, to explore this concept and try to discover additional patterns that can inform initiatives to reduce burdensome healthcare spending.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6</a:t>
            </a:fld>
            <a:endParaRPr lang="en-ZA" dirty="0"/>
          </a:p>
        </p:txBody>
      </p:sp>
    </p:spTree>
    <p:extLst>
      <p:ext uri="{BB962C8B-B14F-4D97-AF65-F5344CB8AC3E}">
        <p14:creationId xmlns:p14="http://schemas.microsoft.com/office/powerpoint/2010/main" val="355196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ELISA</a:t>
            </a:r>
          </a:p>
        </p:txBody>
      </p:sp>
      <p:sp>
        <p:nvSpPr>
          <p:cNvPr id="4" name="Slide Number Placeholder 3"/>
          <p:cNvSpPr>
            <a:spLocks noGrp="1"/>
          </p:cNvSpPr>
          <p:nvPr>
            <p:ph type="sldNum" sz="quarter" idx="5"/>
          </p:nvPr>
        </p:nvSpPr>
        <p:spPr/>
        <p:txBody>
          <a:bodyPr/>
          <a:lstStyle/>
          <a:p>
            <a:fld id="{EFDDBACE-0F8F-43FD-98F0-DEE13552DADA}" type="slidenum">
              <a:rPr lang="en-ZA" smtClean="0"/>
              <a:t>7</a:t>
            </a:fld>
            <a:endParaRPr lang="en-ZA" dirty="0"/>
          </a:p>
        </p:txBody>
      </p:sp>
    </p:spTree>
    <p:extLst>
      <p:ext uri="{BB962C8B-B14F-4D97-AF65-F5344CB8AC3E}">
        <p14:creationId xmlns:p14="http://schemas.microsoft.com/office/powerpoint/2010/main" val="66331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a:t>
            </a:r>
          </a:p>
        </p:txBody>
      </p:sp>
      <p:sp>
        <p:nvSpPr>
          <p:cNvPr id="4" name="Slide Number Placeholder 3"/>
          <p:cNvSpPr>
            <a:spLocks noGrp="1"/>
          </p:cNvSpPr>
          <p:nvPr>
            <p:ph type="sldNum" sz="quarter" idx="5"/>
          </p:nvPr>
        </p:nvSpPr>
        <p:spPr/>
        <p:txBody>
          <a:bodyPr/>
          <a:lstStyle/>
          <a:p>
            <a:fld id="{EFDDBACE-0F8F-43FD-98F0-DEE13552DADA}" type="slidenum">
              <a:rPr lang="en-ZA" smtClean="0"/>
              <a:t>8</a:t>
            </a:fld>
            <a:endParaRPr lang="en-ZA" dirty="0"/>
          </a:p>
        </p:txBody>
      </p:sp>
    </p:spTree>
    <p:extLst>
      <p:ext uri="{BB962C8B-B14F-4D97-AF65-F5344CB8AC3E}">
        <p14:creationId xmlns:p14="http://schemas.microsoft.com/office/powerpoint/2010/main" val="422885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a:t>
            </a:r>
          </a:p>
          <a:p>
            <a:endParaRPr lang="en-US" dirty="0"/>
          </a:p>
          <a:p>
            <a:r>
              <a:rPr lang="en-US" sz="1200" b="0" i="0" kern="1200" dirty="0">
                <a:solidFill>
                  <a:schemeClr val="tx1"/>
                </a:solidFill>
                <a:effectLst/>
                <a:latin typeface="+mn-lt"/>
                <a:ea typeface="+mn-ea"/>
                <a:cs typeface="+mn-cs"/>
              </a:rPr>
              <a:t>One of the big problems in machine learning is overfitting, but most of the time this won’t happen that easy to a random forest classifier. That’s because if there are enough trees in the forest, the classifier won’t overfit the model.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DDBACE-0F8F-43FD-98F0-DEE13552DADA}" type="slidenum">
              <a:rPr lang="en-ZA" smtClean="0"/>
              <a:t>9</a:t>
            </a:fld>
            <a:endParaRPr lang="en-ZA" dirty="0"/>
          </a:p>
        </p:txBody>
      </p:sp>
    </p:spTree>
    <p:extLst>
      <p:ext uri="{BB962C8B-B14F-4D97-AF65-F5344CB8AC3E}">
        <p14:creationId xmlns:p14="http://schemas.microsoft.com/office/powerpoint/2010/main" val="209427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ERICA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Random Forest is a predictive modeling tool and not a descriptive tool. That means, if you are looking for a description of the relationships in your data, other approaches would be preferred.</a:t>
            </a:r>
            <a:endParaRPr lang="en-US" dirty="0"/>
          </a:p>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10</a:t>
            </a:fld>
            <a:endParaRPr lang="en-ZA" dirty="0"/>
          </a:p>
        </p:txBody>
      </p:sp>
    </p:spTree>
    <p:extLst>
      <p:ext uri="{BB962C8B-B14F-4D97-AF65-F5344CB8AC3E}">
        <p14:creationId xmlns:p14="http://schemas.microsoft.com/office/powerpoint/2010/main" val="393615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a:t>Click to edit Master title style</a:t>
            </a:r>
            <a:endParaRPr lang="en-ZA" dirty="0"/>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dirty="0"/>
              <a:t>2</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ZA" dirty="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endParaRPr lang="en-ZA"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dirty="0"/>
              <a:t>2</a:t>
            </a:r>
            <a:endParaRPr lang="en-ZA" dirty="0"/>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dirty="0"/>
              <a:t>3</a:t>
            </a:r>
            <a:endParaRPr lang="en-ZA" dirty="0"/>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dirty="0"/>
              <a:t>Section 1 Title</a:t>
            </a:r>
            <a:endParaRPr lang="en-ZA" dirty="0"/>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dirty="0"/>
              <a:t>Section 2 Title</a:t>
            </a:r>
            <a:endParaRPr lang="en-ZA"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dirty="0"/>
              <a:t>Section 3 Title</a:t>
            </a:r>
            <a:endParaRPr lang="en-ZA"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dirty="0"/>
              <a:t>Item Title</a:t>
            </a:r>
            <a:endParaRPr lang="en-ZA" dirty="0"/>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a:t>Click to edit Master title style</a:t>
            </a:r>
            <a:endParaRPr lang="en-ZA" dirty="0"/>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p:nvPr>
        </p:nvSpPr>
        <p:spPr>
          <a:xfrm>
            <a:off x="432000" y="1197204"/>
            <a:ext cx="4865864" cy="4979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p:nvPr>
        </p:nvSpPr>
        <p:spPr>
          <a:xfrm>
            <a:off x="5709372" y="1197204"/>
            <a:ext cx="4865864" cy="4979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883617" y="1152000"/>
            <a:ext cx="3240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7335235" y="1152000"/>
            <a:ext cx="3240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490809"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4549618"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6608427" y="1148060"/>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8667235"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p:nvPr>
        </p:nvSpPr>
        <p:spPr>
          <a:xfrm>
            <a:off x="5715235" y="1581663"/>
            <a:ext cx="4786225" cy="460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dirty="0"/>
              <a:t>Thank You</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a:t>
            </a:r>
            <a:endParaRPr lang="en-ZA" dirty="0"/>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dirty="0"/>
              <a:t>Email</a:t>
            </a:r>
            <a:endParaRPr lang="en-ZA" dirty="0"/>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dirty="0"/>
              <a:t>Website</a:t>
            </a:r>
            <a:endParaRPr lang="en-ZA" dirty="0"/>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rge Intro Copy">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Bullets 3X">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Bullets 4X">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4</a:t>
            </a:r>
            <a:endParaRPr lang="en-ZA" dirty="0"/>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gital Product">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dirty="0"/>
              <a:t>Emphasized Text</a:t>
            </a:r>
            <a:endParaRPr lang="en-ZA" dirty="0"/>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ZA" dirty="0"/>
              <a:t>page </a:t>
            </a:r>
            <a:fld id="{19B51A1E-902D-48AF-9020-955120F399B6}" type="slidenum">
              <a:rPr lang="en-ZA" b="1" i="1" smtClean="0"/>
              <a:pPr/>
              <a:t>‹#›</a:t>
            </a:fld>
            <a:endParaRPr lang="en-ZA" b="1" i="1" dirty="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a:lnSpc>
                <a:spcPts val="1400"/>
              </a:lnSpc>
            </a:pPr>
            <a:r>
              <a:rPr lang="en-ZA" sz="2400" b="1" spc="-150" baseline="0" dirty="0">
                <a:solidFill>
                  <a:schemeClr val="accent1"/>
                </a:solidFill>
              </a:rPr>
              <a:t>Contoso</a:t>
            </a:r>
            <a:br>
              <a:rPr lang="en-ZA" sz="2400" b="1" spc="-150" baseline="0" dirty="0">
                <a:solidFill>
                  <a:schemeClr val="tx1">
                    <a:lumMod val="50000"/>
                    <a:lumOff val="50000"/>
                  </a:schemeClr>
                </a:solidFill>
              </a:rPr>
            </a:br>
            <a:r>
              <a:rPr lang="en-ZA" sz="1000" b="0" spc="0" baseline="0" dirty="0">
                <a:solidFill>
                  <a:schemeClr val="tx1">
                    <a:lumMod val="50000"/>
                    <a:lumOff val="50000"/>
                  </a:schemeClr>
                </a:solidFill>
              </a:rPr>
              <a:t>Pharmaceuticals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hyperlink" Target="https://public.tableau.com/profile/elisa.white#!/vizhome/FinalProject_725/MedicareBenificiariesbyRisk?publish=y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profile/elisa.white#!/vizhome/FinalProject_725/MedicareDashboard"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136525" y="136525"/>
            <a:ext cx="11909425" cy="6584950"/>
          </a:xfrm>
        </p:spPr>
      </p:pic>
      <p:sp>
        <p:nvSpPr>
          <p:cNvPr id="26" name="Rectangle 25" title="Overlay Graphic">
            <a:extLst>
              <a:ext uri="{FF2B5EF4-FFF2-40B4-BE49-F238E27FC236}">
                <a16:creationId xmlns:a16="http://schemas.microsoft.com/office/drawing/2014/main" id="{817B6E89-6474-4AB4-90D5-2C2FB4120F12}"/>
              </a:ext>
            </a:extLst>
          </p:cNvPr>
          <p:cNvSpPr/>
          <p:nvPr/>
        </p:nvSpPr>
        <p:spPr bwMode="ltGray">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a:xfrm>
            <a:off x="5678239" y="3181531"/>
            <a:ext cx="5085650" cy="1870007"/>
          </a:xfrm>
        </p:spPr>
        <p:txBody>
          <a:bodyPr/>
          <a:lstStyle/>
          <a:p>
            <a:r>
              <a:rPr lang="en-ZA" dirty="0"/>
              <a:t>A Risk Adjustment Model for Home Health Agencies</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ZA" dirty="0"/>
              <a:t>page </a:t>
            </a:r>
            <a:fld id="{19B51A1E-902D-48AF-9020-955120F399B6}" type="slidenum">
              <a:rPr lang="en-ZA" smtClean="0"/>
              <a:pPr/>
              <a:t>10</a:t>
            </a:fld>
            <a:endParaRPr lang="en-ZA" dirty="0"/>
          </a:p>
        </p:txBody>
      </p:sp>
      <p:pic>
        <p:nvPicPr>
          <p:cNvPr id="2" name="Picture 1">
            <a:extLst>
              <a:ext uri="{FF2B5EF4-FFF2-40B4-BE49-F238E27FC236}">
                <a16:creationId xmlns:a16="http://schemas.microsoft.com/office/drawing/2014/main" id="{3771182E-7A5C-4674-9C2E-C4019648787D}"/>
              </a:ext>
            </a:extLst>
          </p:cNvPr>
          <p:cNvPicPr>
            <a:picLocks noChangeAspect="1"/>
          </p:cNvPicPr>
          <p:nvPr/>
        </p:nvPicPr>
        <p:blipFill>
          <a:blip r:embed="rId3"/>
          <a:stretch>
            <a:fillRect/>
          </a:stretch>
        </p:blipFill>
        <p:spPr>
          <a:xfrm>
            <a:off x="4599646" y="116506"/>
            <a:ext cx="6618481" cy="2007765"/>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CD945E5-EADF-478F-AABA-66AAF98F37B7}"/>
              </a:ext>
            </a:extLst>
          </p:cNvPr>
          <p:cNvPicPr>
            <a:picLocks noChangeAspect="1"/>
          </p:cNvPicPr>
          <p:nvPr/>
        </p:nvPicPr>
        <p:blipFill>
          <a:blip r:embed="rId4"/>
          <a:stretch>
            <a:fillRect/>
          </a:stretch>
        </p:blipFill>
        <p:spPr>
          <a:xfrm>
            <a:off x="4671808" y="2291506"/>
            <a:ext cx="6472049" cy="4314699"/>
          </a:xfrm>
          <a:prstGeom prst="rect">
            <a:avLst/>
          </a:prstGeom>
        </p:spPr>
      </p:pic>
      <p:sp>
        <p:nvSpPr>
          <p:cNvPr id="12" name="TextBox 11">
            <a:extLst>
              <a:ext uri="{FF2B5EF4-FFF2-40B4-BE49-F238E27FC236}">
                <a16:creationId xmlns:a16="http://schemas.microsoft.com/office/drawing/2014/main" id="{B8B7715C-EA8E-4802-828F-675BC8CA5E39}"/>
              </a:ext>
            </a:extLst>
          </p:cNvPr>
          <p:cNvSpPr txBox="1"/>
          <p:nvPr/>
        </p:nvSpPr>
        <p:spPr>
          <a:xfrm>
            <a:off x="228855" y="2152149"/>
            <a:ext cx="4106855" cy="1754326"/>
          </a:xfrm>
          <a:prstGeom prst="rect">
            <a:avLst/>
          </a:prstGeom>
          <a:noFill/>
        </p:spPr>
        <p:txBody>
          <a:bodyPr wrap="square" rtlCol="0">
            <a:spAutoFit/>
          </a:bodyPr>
          <a:lstStyle/>
          <a:p>
            <a:pPr algn="ctr"/>
            <a:r>
              <a:rPr lang="en-US" sz="5400" dirty="0"/>
              <a:t>Feature</a:t>
            </a:r>
          </a:p>
          <a:p>
            <a:pPr algn="ctr"/>
            <a:r>
              <a:rPr lang="en-US" sz="5400" dirty="0" err="1"/>
              <a:t>Importances</a:t>
            </a:r>
            <a:endParaRPr lang="en-US" sz="5400" dirty="0"/>
          </a:p>
        </p:txBody>
      </p:sp>
    </p:spTree>
    <p:extLst>
      <p:ext uri="{BB962C8B-B14F-4D97-AF65-F5344CB8AC3E}">
        <p14:creationId xmlns:p14="http://schemas.microsoft.com/office/powerpoint/2010/main" val="1191296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ZA" dirty="0"/>
              <a:t>page </a:t>
            </a:r>
            <a:fld id="{19B51A1E-902D-48AF-9020-955120F399B6}" type="slidenum">
              <a:rPr lang="en-ZA" smtClean="0"/>
              <a:pPr/>
              <a:t>11</a:t>
            </a:fld>
            <a:endParaRPr lang="en-ZA" dirty="0"/>
          </a:p>
        </p:txBody>
      </p:sp>
      <p:grpSp>
        <p:nvGrpSpPr>
          <p:cNvPr id="2" name="Group 1">
            <a:extLst>
              <a:ext uri="{FF2B5EF4-FFF2-40B4-BE49-F238E27FC236}">
                <a16:creationId xmlns:a16="http://schemas.microsoft.com/office/drawing/2014/main" id="{5F028D4B-3DC0-48FD-9B1A-56F1312C736F}"/>
              </a:ext>
            </a:extLst>
          </p:cNvPr>
          <p:cNvGrpSpPr/>
          <p:nvPr/>
        </p:nvGrpSpPr>
        <p:grpSpPr>
          <a:xfrm>
            <a:off x="109904" y="121721"/>
            <a:ext cx="3134458" cy="3101069"/>
            <a:chOff x="414704" y="121721"/>
            <a:chExt cx="3134458" cy="3101069"/>
          </a:xfrm>
        </p:grpSpPr>
        <p:sp>
          <p:nvSpPr>
            <p:cNvPr id="9" name="TextBox 8">
              <a:extLst>
                <a:ext uri="{FF2B5EF4-FFF2-40B4-BE49-F238E27FC236}">
                  <a16:creationId xmlns:a16="http://schemas.microsoft.com/office/drawing/2014/main" id="{85C98549-AB58-4BD3-BE2C-DD3F1022109D}"/>
                </a:ext>
              </a:extLst>
            </p:cNvPr>
            <p:cNvSpPr txBox="1"/>
            <p:nvPr/>
          </p:nvSpPr>
          <p:spPr>
            <a:xfrm>
              <a:off x="548054" y="121721"/>
              <a:ext cx="3001108" cy="276999"/>
            </a:xfrm>
            <a:prstGeom prst="rect">
              <a:avLst/>
            </a:prstGeom>
            <a:noFill/>
          </p:spPr>
          <p:txBody>
            <a:bodyPr wrap="square" rtlCol="0">
              <a:spAutoFit/>
            </a:bodyPr>
            <a:lstStyle/>
            <a:p>
              <a:pPr algn="ctr"/>
              <a:r>
                <a:rPr lang="en-US" sz="1200" dirty="0"/>
                <a:t>Alzheimer’s vs HCC Score</a:t>
              </a:r>
            </a:p>
          </p:txBody>
        </p:sp>
        <p:pic>
          <p:nvPicPr>
            <p:cNvPr id="3" name="Picture 2" descr="A close up of a map&#10;&#10;Description automatically generated">
              <a:extLst>
                <a:ext uri="{FF2B5EF4-FFF2-40B4-BE49-F238E27FC236}">
                  <a16:creationId xmlns:a16="http://schemas.microsoft.com/office/drawing/2014/main" id="{0D2B9A9C-A1AB-418A-9A77-686EA6134D47}"/>
                </a:ext>
              </a:extLst>
            </p:cNvPr>
            <p:cNvPicPr>
              <a:picLocks noChangeAspect="1"/>
            </p:cNvPicPr>
            <p:nvPr/>
          </p:nvPicPr>
          <p:blipFill>
            <a:blip r:embed="rId3"/>
            <a:stretch>
              <a:fillRect/>
            </a:stretch>
          </p:blipFill>
          <p:spPr>
            <a:xfrm>
              <a:off x="414704" y="368503"/>
              <a:ext cx="3134458" cy="2854287"/>
            </a:xfrm>
            <a:prstGeom prst="rect">
              <a:avLst/>
            </a:prstGeom>
          </p:spPr>
        </p:pic>
      </p:grpSp>
      <p:grpSp>
        <p:nvGrpSpPr>
          <p:cNvPr id="4" name="Group 3">
            <a:extLst>
              <a:ext uri="{FF2B5EF4-FFF2-40B4-BE49-F238E27FC236}">
                <a16:creationId xmlns:a16="http://schemas.microsoft.com/office/drawing/2014/main" id="{FADB5C0C-29FF-4ED3-83DA-243EC4F30A6A}"/>
              </a:ext>
            </a:extLst>
          </p:cNvPr>
          <p:cNvGrpSpPr/>
          <p:nvPr/>
        </p:nvGrpSpPr>
        <p:grpSpPr>
          <a:xfrm>
            <a:off x="3683846" y="3601367"/>
            <a:ext cx="3197469" cy="3157506"/>
            <a:chOff x="6127505" y="93973"/>
            <a:chExt cx="3197469" cy="3157506"/>
          </a:xfrm>
        </p:grpSpPr>
        <p:sp>
          <p:nvSpPr>
            <p:cNvPr id="18" name="TextBox 17">
              <a:extLst>
                <a:ext uri="{FF2B5EF4-FFF2-40B4-BE49-F238E27FC236}">
                  <a16:creationId xmlns:a16="http://schemas.microsoft.com/office/drawing/2014/main" id="{23BDCFE0-E12C-4BD7-9AB1-08C74E130698}"/>
                </a:ext>
              </a:extLst>
            </p:cNvPr>
            <p:cNvSpPr txBox="1"/>
            <p:nvPr/>
          </p:nvSpPr>
          <p:spPr>
            <a:xfrm>
              <a:off x="6127505" y="93973"/>
              <a:ext cx="3134458" cy="276999"/>
            </a:xfrm>
            <a:prstGeom prst="rect">
              <a:avLst/>
            </a:prstGeom>
            <a:noFill/>
          </p:spPr>
          <p:txBody>
            <a:bodyPr wrap="square" rtlCol="0">
              <a:spAutoFit/>
            </a:bodyPr>
            <a:lstStyle/>
            <a:p>
              <a:pPr algn="ctr"/>
              <a:r>
                <a:rPr lang="en-US" sz="1200" dirty="0"/>
                <a:t>Congested Heart Failure vs HCC Score</a:t>
              </a:r>
            </a:p>
          </p:txBody>
        </p:sp>
        <p:pic>
          <p:nvPicPr>
            <p:cNvPr id="6" name="Picture 5" descr="A close up of a map&#10;&#10;Description automatically generated">
              <a:extLst>
                <a:ext uri="{FF2B5EF4-FFF2-40B4-BE49-F238E27FC236}">
                  <a16:creationId xmlns:a16="http://schemas.microsoft.com/office/drawing/2014/main" id="{72B29C9E-13B3-41A3-A9CC-A6FC20FFD4AB}"/>
                </a:ext>
              </a:extLst>
            </p:cNvPr>
            <p:cNvPicPr>
              <a:picLocks noChangeAspect="1"/>
            </p:cNvPicPr>
            <p:nvPr/>
          </p:nvPicPr>
          <p:blipFill>
            <a:blip r:embed="rId4"/>
            <a:stretch>
              <a:fillRect/>
            </a:stretch>
          </p:blipFill>
          <p:spPr>
            <a:xfrm>
              <a:off x="6127505" y="339812"/>
              <a:ext cx="3197469" cy="2911667"/>
            </a:xfrm>
            <a:prstGeom prst="rect">
              <a:avLst/>
            </a:prstGeom>
          </p:spPr>
        </p:pic>
      </p:grpSp>
      <p:grpSp>
        <p:nvGrpSpPr>
          <p:cNvPr id="8" name="Group 7">
            <a:extLst>
              <a:ext uri="{FF2B5EF4-FFF2-40B4-BE49-F238E27FC236}">
                <a16:creationId xmlns:a16="http://schemas.microsoft.com/office/drawing/2014/main" id="{C34B63F2-321C-4C7D-AB46-D917CA7EC24F}"/>
              </a:ext>
            </a:extLst>
          </p:cNvPr>
          <p:cNvGrpSpPr/>
          <p:nvPr/>
        </p:nvGrpSpPr>
        <p:grpSpPr>
          <a:xfrm>
            <a:off x="99917" y="3576304"/>
            <a:ext cx="3481483" cy="3182569"/>
            <a:chOff x="2084048" y="3358212"/>
            <a:chExt cx="3481483" cy="3182569"/>
          </a:xfrm>
        </p:grpSpPr>
        <p:sp>
          <p:nvSpPr>
            <p:cNvPr id="15" name="TextBox 14">
              <a:extLst>
                <a:ext uri="{FF2B5EF4-FFF2-40B4-BE49-F238E27FC236}">
                  <a16:creationId xmlns:a16="http://schemas.microsoft.com/office/drawing/2014/main" id="{2B1908CD-A1B5-4209-A9FB-D8648B25FEEB}"/>
                </a:ext>
              </a:extLst>
            </p:cNvPr>
            <p:cNvSpPr txBox="1"/>
            <p:nvPr/>
          </p:nvSpPr>
          <p:spPr>
            <a:xfrm>
              <a:off x="2246435" y="3358212"/>
              <a:ext cx="3134458" cy="276999"/>
            </a:xfrm>
            <a:prstGeom prst="rect">
              <a:avLst/>
            </a:prstGeom>
            <a:noFill/>
          </p:spPr>
          <p:txBody>
            <a:bodyPr wrap="square" rtlCol="0">
              <a:spAutoFit/>
            </a:bodyPr>
            <a:lstStyle/>
            <a:p>
              <a:pPr algn="ctr"/>
              <a:r>
                <a:rPr lang="en-US" sz="1200" dirty="0"/>
                <a:t>Chronic Kidney Disease vs HCC Score</a:t>
              </a:r>
            </a:p>
          </p:txBody>
        </p:sp>
        <p:pic>
          <p:nvPicPr>
            <p:cNvPr id="10" name="Picture 9" descr="A close up of a map&#10;&#10;Description automatically generated">
              <a:extLst>
                <a:ext uri="{FF2B5EF4-FFF2-40B4-BE49-F238E27FC236}">
                  <a16:creationId xmlns:a16="http://schemas.microsoft.com/office/drawing/2014/main" id="{F6853A22-DC83-4799-8E12-422DDF23F96C}"/>
                </a:ext>
              </a:extLst>
            </p:cNvPr>
            <p:cNvPicPr>
              <a:picLocks noChangeAspect="1"/>
            </p:cNvPicPr>
            <p:nvPr/>
          </p:nvPicPr>
          <p:blipFill>
            <a:blip r:embed="rId5"/>
            <a:stretch>
              <a:fillRect/>
            </a:stretch>
          </p:blipFill>
          <p:spPr>
            <a:xfrm>
              <a:off x="2084048" y="3635211"/>
              <a:ext cx="3481483" cy="2905570"/>
            </a:xfrm>
            <a:prstGeom prst="rect">
              <a:avLst/>
            </a:prstGeom>
          </p:spPr>
        </p:pic>
      </p:grpSp>
      <p:grpSp>
        <p:nvGrpSpPr>
          <p:cNvPr id="7" name="Group 6">
            <a:extLst>
              <a:ext uri="{FF2B5EF4-FFF2-40B4-BE49-F238E27FC236}">
                <a16:creationId xmlns:a16="http://schemas.microsoft.com/office/drawing/2014/main" id="{D9617A01-91F2-493E-95A0-5D4B0170ACC2}"/>
              </a:ext>
            </a:extLst>
          </p:cNvPr>
          <p:cNvGrpSpPr/>
          <p:nvPr/>
        </p:nvGrpSpPr>
        <p:grpSpPr>
          <a:xfrm>
            <a:off x="3377712" y="121721"/>
            <a:ext cx="3481483" cy="3159976"/>
            <a:chOff x="7211157" y="3358212"/>
            <a:chExt cx="3481483" cy="3159976"/>
          </a:xfrm>
        </p:grpSpPr>
        <p:pic>
          <p:nvPicPr>
            <p:cNvPr id="14" name="Picture 13" descr="A close up of a map&#10;&#10;Description automatically generated">
              <a:extLst>
                <a:ext uri="{FF2B5EF4-FFF2-40B4-BE49-F238E27FC236}">
                  <a16:creationId xmlns:a16="http://schemas.microsoft.com/office/drawing/2014/main" id="{43FD98D3-09C5-45BE-858A-C8597FA3D434}"/>
                </a:ext>
              </a:extLst>
            </p:cNvPr>
            <p:cNvPicPr>
              <a:picLocks noChangeAspect="1"/>
            </p:cNvPicPr>
            <p:nvPr/>
          </p:nvPicPr>
          <p:blipFill>
            <a:blip r:embed="rId6"/>
            <a:stretch>
              <a:fillRect/>
            </a:stretch>
          </p:blipFill>
          <p:spPr>
            <a:xfrm>
              <a:off x="7211157" y="3583929"/>
              <a:ext cx="3481483" cy="2934259"/>
            </a:xfrm>
            <a:prstGeom prst="rect">
              <a:avLst/>
            </a:prstGeom>
          </p:spPr>
        </p:pic>
        <p:sp>
          <p:nvSpPr>
            <p:cNvPr id="19" name="TextBox 18">
              <a:extLst>
                <a:ext uri="{FF2B5EF4-FFF2-40B4-BE49-F238E27FC236}">
                  <a16:creationId xmlns:a16="http://schemas.microsoft.com/office/drawing/2014/main" id="{FDF2A7BE-780D-4E85-8A43-B62DFE0D35AA}"/>
                </a:ext>
              </a:extLst>
            </p:cNvPr>
            <p:cNvSpPr txBox="1"/>
            <p:nvPr/>
          </p:nvSpPr>
          <p:spPr>
            <a:xfrm>
              <a:off x="7395795" y="3358212"/>
              <a:ext cx="3134458" cy="276999"/>
            </a:xfrm>
            <a:prstGeom prst="rect">
              <a:avLst/>
            </a:prstGeom>
            <a:noFill/>
          </p:spPr>
          <p:txBody>
            <a:bodyPr wrap="square" rtlCol="0">
              <a:spAutoFit/>
            </a:bodyPr>
            <a:lstStyle/>
            <a:p>
              <a:pPr algn="ctr"/>
              <a:r>
                <a:rPr lang="en-US" sz="1200" dirty="0"/>
                <a:t>Stroke vs HCC Score</a:t>
              </a:r>
            </a:p>
          </p:txBody>
        </p:sp>
      </p:grpSp>
      <p:grpSp>
        <p:nvGrpSpPr>
          <p:cNvPr id="32" name="Group 31">
            <a:extLst>
              <a:ext uri="{FF2B5EF4-FFF2-40B4-BE49-F238E27FC236}">
                <a16:creationId xmlns:a16="http://schemas.microsoft.com/office/drawing/2014/main" id="{4E899437-D3FD-4BB0-9D51-ECB704D60143}"/>
              </a:ext>
            </a:extLst>
          </p:cNvPr>
          <p:cNvGrpSpPr/>
          <p:nvPr/>
        </p:nvGrpSpPr>
        <p:grpSpPr>
          <a:xfrm>
            <a:off x="7758157" y="58444"/>
            <a:ext cx="2750838" cy="2120281"/>
            <a:chOff x="7758157" y="58444"/>
            <a:chExt cx="2750838" cy="2120281"/>
          </a:xfrm>
        </p:grpSpPr>
        <p:sp>
          <p:nvSpPr>
            <p:cNvPr id="20" name="TextBox 19">
              <a:extLst>
                <a:ext uri="{FF2B5EF4-FFF2-40B4-BE49-F238E27FC236}">
                  <a16:creationId xmlns:a16="http://schemas.microsoft.com/office/drawing/2014/main" id="{ED82F0B4-52F0-402C-B5E6-3ACF3B90F86B}"/>
                </a:ext>
              </a:extLst>
            </p:cNvPr>
            <p:cNvSpPr txBox="1"/>
            <p:nvPr/>
          </p:nvSpPr>
          <p:spPr>
            <a:xfrm>
              <a:off x="7758157" y="58444"/>
              <a:ext cx="2717277" cy="222169"/>
            </a:xfrm>
            <a:prstGeom prst="rect">
              <a:avLst/>
            </a:prstGeom>
            <a:noFill/>
          </p:spPr>
          <p:txBody>
            <a:bodyPr wrap="square" rtlCol="0">
              <a:spAutoFit/>
            </a:bodyPr>
            <a:lstStyle/>
            <a:p>
              <a:pPr algn="ctr"/>
              <a:r>
                <a:rPr lang="en-US" sz="1200" dirty="0"/>
                <a:t>Black Beneficiaries by Risk and Age</a:t>
              </a:r>
            </a:p>
          </p:txBody>
        </p:sp>
        <p:pic>
          <p:nvPicPr>
            <p:cNvPr id="27" name="Picture 26" descr="A screenshot of a cell phone&#10;&#10;Description automatically generated">
              <a:extLst>
                <a:ext uri="{FF2B5EF4-FFF2-40B4-BE49-F238E27FC236}">
                  <a16:creationId xmlns:a16="http://schemas.microsoft.com/office/drawing/2014/main" id="{D6AF5C3D-4BEA-4F31-99AC-91548CDD6018}"/>
                </a:ext>
              </a:extLst>
            </p:cNvPr>
            <p:cNvPicPr>
              <a:picLocks noChangeAspect="1"/>
            </p:cNvPicPr>
            <p:nvPr/>
          </p:nvPicPr>
          <p:blipFill>
            <a:blip r:embed="rId7"/>
            <a:stretch>
              <a:fillRect/>
            </a:stretch>
          </p:blipFill>
          <p:spPr>
            <a:xfrm>
              <a:off x="7791718" y="367207"/>
              <a:ext cx="2717277" cy="1811518"/>
            </a:xfrm>
            <a:prstGeom prst="rect">
              <a:avLst/>
            </a:prstGeom>
          </p:spPr>
        </p:pic>
      </p:grpSp>
      <p:grpSp>
        <p:nvGrpSpPr>
          <p:cNvPr id="33" name="Group 32">
            <a:extLst>
              <a:ext uri="{FF2B5EF4-FFF2-40B4-BE49-F238E27FC236}">
                <a16:creationId xmlns:a16="http://schemas.microsoft.com/office/drawing/2014/main" id="{365850B1-BBF3-4593-AED9-B239C3689B65}"/>
              </a:ext>
            </a:extLst>
          </p:cNvPr>
          <p:cNvGrpSpPr/>
          <p:nvPr/>
        </p:nvGrpSpPr>
        <p:grpSpPr>
          <a:xfrm>
            <a:off x="7731022" y="2214478"/>
            <a:ext cx="2777973" cy="2120281"/>
            <a:chOff x="7731022" y="2214478"/>
            <a:chExt cx="2777973" cy="2120281"/>
          </a:xfrm>
        </p:grpSpPr>
        <p:sp>
          <p:nvSpPr>
            <p:cNvPr id="23" name="TextBox 22">
              <a:extLst>
                <a:ext uri="{FF2B5EF4-FFF2-40B4-BE49-F238E27FC236}">
                  <a16:creationId xmlns:a16="http://schemas.microsoft.com/office/drawing/2014/main" id="{3E93A78E-1172-4174-A19B-0CC5DA23B15C}"/>
                </a:ext>
              </a:extLst>
            </p:cNvPr>
            <p:cNvSpPr txBox="1"/>
            <p:nvPr/>
          </p:nvSpPr>
          <p:spPr>
            <a:xfrm>
              <a:off x="7731022" y="2214478"/>
              <a:ext cx="2717278" cy="222169"/>
            </a:xfrm>
            <a:prstGeom prst="rect">
              <a:avLst/>
            </a:prstGeom>
            <a:noFill/>
          </p:spPr>
          <p:txBody>
            <a:bodyPr wrap="square" rtlCol="0">
              <a:spAutoFit/>
            </a:bodyPr>
            <a:lstStyle/>
            <a:p>
              <a:pPr algn="ctr"/>
              <a:r>
                <a:rPr lang="en-US" sz="1200" dirty="0"/>
                <a:t>White Beneficiaries by Risk and Age</a:t>
              </a:r>
            </a:p>
          </p:txBody>
        </p:sp>
        <p:pic>
          <p:nvPicPr>
            <p:cNvPr id="29" name="Picture 28" descr="A screenshot of a cell phone&#10;&#10;Description automatically generated">
              <a:extLst>
                <a:ext uri="{FF2B5EF4-FFF2-40B4-BE49-F238E27FC236}">
                  <a16:creationId xmlns:a16="http://schemas.microsoft.com/office/drawing/2014/main" id="{C865C7AF-CAD2-4A81-AE69-938581367087}"/>
                </a:ext>
              </a:extLst>
            </p:cNvPr>
            <p:cNvPicPr>
              <a:picLocks noChangeAspect="1"/>
            </p:cNvPicPr>
            <p:nvPr/>
          </p:nvPicPr>
          <p:blipFill>
            <a:blip r:embed="rId8"/>
            <a:stretch>
              <a:fillRect/>
            </a:stretch>
          </p:blipFill>
          <p:spPr>
            <a:xfrm>
              <a:off x="7791718" y="2523241"/>
              <a:ext cx="2717277" cy="1811518"/>
            </a:xfrm>
            <a:prstGeom prst="rect">
              <a:avLst/>
            </a:prstGeom>
          </p:spPr>
        </p:pic>
      </p:grpSp>
      <p:grpSp>
        <p:nvGrpSpPr>
          <p:cNvPr id="34" name="Group 33">
            <a:extLst>
              <a:ext uri="{FF2B5EF4-FFF2-40B4-BE49-F238E27FC236}">
                <a16:creationId xmlns:a16="http://schemas.microsoft.com/office/drawing/2014/main" id="{81E34D64-0EE4-4FD7-81E8-C2BADE616FD2}"/>
              </a:ext>
            </a:extLst>
          </p:cNvPr>
          <p:cNvGrpSpPr/>
          <p:nvPr/>
        </p:nvGrpSpPr>
        <p:grpSpPr>
          <a:xfrm>
            <a:off x="7764017" y="4470962"/>
            <a:ext cx="2744978" cy="2098884"/>
            <a:chOff x="7764017" y="4470962"/>
            <a:chExt cx="2744978" cy="2098884"/>
          </a:xfrm>
        </p:grpSpPr>
        <p:sp>
          <p:nvSpPr>
            <p:cNvPr id="26" name="TextBox 25">
              <a:extLst>
                <a:ext uri="{FF2B5EF4-FFF2-40B4-BE49-F238E27FC236}">
                  <a16:creationId xmlns:a16="http://schemas.microsoft.com/office/drawing/2014/main" id="{B901397D-F233-45B6-8A3D-BA88D68B3713}"/>
                </a:ext>
              </a:extLst>
            </p:cNvPr>
            <p:cNvSpPr txBox="1"/>
            <p:nvPr/>
          </p:nvSpPr>
          <p:spPr>
            <a:xfrm>
              <a:off x="7764017" y="4470962"/>
              <a:ext cx="2717277" cy="222169"/>
            </a:xfrm>
            <a:prstGeom prst="rect">
              <a:avLst/>
            </a:prstGeom>
            <a:noFill/>
          </p:spPr>
          <p:txBody>
            <a:bodyPr wrap="square" rtlCol="0">
              <a:spAutoFit/>
            </a:bodyPr>
            <a:lstStyle/>
            <a:p>
              <a:pPr algn="ctr"/>
              <a:r>
                <a:rPr lang="en-US" sz="1200" dirty="0"/>
                <a:t>Asian Beneficiaries by Risk and Age</a:t>
              </a:r>
            </a:p>
          </p:txBody>
        </p:sp>
        <p:pic>
          <p:nvPicPr>
            <p:cNvPr id="31" name="Picture 30" descr="A screenshot of a cell phone&#10;&#10;Description automatically generated">
              <a:extLst>
                <a:ext uri="{FF2B5EF4-FFF2-40B4-BE49-F238E27FC236}">
                  <a16:creationId xmlns:a16="http://schemas.microsoft.com/office/drawing/2014/main" id="{9B446978-643E-4F95-859C-B8090EF54D37}"/>
                </a:ext>
              </a:extLst>
            </p:cNvPr>
            <p:cNvPicPr>
              <a:picLocks noChangeAspect="1"/>
            </p:cNvPicPr>
            <p:nvPr/>
          </p:nvPicPr>
          <p:blipFill>
            <a:blip r:embed="rId9"/>
            <a:stretch>
              <a:fillRect/>
            </a:stretch>
          </p:blipFill>
          <p:spPr>
            <a:xfrm>
              <a:off x="7791718" y="4758328"/>
              <a:ext cx="2717277" cy="1811518"/>
            </a:xfrm>
            <a:prstGeom prst="rect">
              <a:avLst/>
            </a:prstGeom>
          </p:spPr>
        </p:pic>
      </p:grpSp>
    </p:spTree>
    <p:extLst>
      <p:ext uri="{BB962C8B-B14F-4D97-AF65-F5344CB8AC3E}">
        <p14:creationId xmlns:p14="http://schemas.microsoft.com/office/powerpoint/2010/main" val="1242406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5286960" y="-376414"/>
            <a:ext cx="4977976" cy="1454051"/>
          </a:xfrm>
        </p:spPr>
        <p:txBody>
          <a:bodyPr>
            <a:normAutofit/>
          </a:bodyPr>
          <a:lstStyle/>
          <a:p>
            <a:pPr algn="ctr"/>
            <a:r>
              <a:rPr lang="en-US" dirty="0">
                <a:solidFill>
                  <a:srgbClr val="000000"/>
                </a:solidFill>
              </a:rPr>
              <a:t>Deep Learning-Categorical</a:t>
            </a:r>
          </a:p>
        </p:txBody>
      </p:sp>
      <p:pic>
        <p:nvPicPr>
          <p:cNvPr id="6" name="Picture 5">
            <a:extLst>
              <a:ext uri="{FF2B5EF4-FFF2-40B4-BE49-F238E27FC236}">
                <a16:creationId xmlns:a16="http://schemas.microsoft.com/office/drawing/2014/main" id="{33A14B93-B0CE-4377-B088-CAB91C771E22}"/>
              </a:ext>
            </a:extLst>
          </p:cNvPr>
          <p:cNvPicPr>
            <a:picLocks noChangeAspect="1"/>
          </p:cNvPicPr>
          <p:nvPr/>
        </p:nvPicPr>
        <p:blipFill>
          <a:blip r:embed="rId3"/>
          <a:stretch>
            <a:fillRect/>
          </a:stretch>
        </p:blipFill>
        <p:spPr>
          <a:xfrm>
            <a:off x="429349" y="2162616"/>
            <a:ext cx="3661831" cy="2552966"/>
          </a:xfrm>
          <a:prstGeom prst="rect">
            <a:avLst/>
          </a:prstGeom>
        </p:spPr>
      </p:pic>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5731414" y="1079500"/>
            <a:ext cx="5336738" cy="4981471"/>
          </a:xfrm>
        </p:spPr>
        <p:txBody>
          <a:bodyPr anchor="ctr">
            <a:normAutofit lnSpcReduction="10000"/>
          </a:bodyPr>
          <a:lstStyle/>
          <a:p>
            <a:r>
              <a:rPr lang="en-US" sz="1300" dirty="0">
                <a:solidFill>
                  <a:srgbClr val="000000"/>
                </a:solidFill>
              </a:rPr>
              <a:t>Hierarchical Condition Categories (HCC)</a:t>
            </a:r>
          </a:p>
          <a:p>
            <a:pPr lvl="1"/>
            <a:r>
              <a:rPr lang="en-US" sz="1300" dirty="0">
                <a:solidFill>
                  <a:srgbClr val="000000"/>
                </a:solidFill>
              </a:rPr>
              <a:t>Originally, 2 HCC categories were created with one of them for values </a:t>
            </a:r>
            <a:r>
              <a:rPr lang="en-US" sz="1300" b="1" dirty="0">
                <a:solidFill>
                  <a:srgbClr val="000000"/>
                </a:solidFill>
              </a:rPr>
              <a:t>below</a:t>
            </a:r>
            <a:r>
              <a:rPr lang="en-US" sz="1300" dirty="0">
                <a:solidFill>
                  <a:srgbClr val="000000"/>
                </a:solidFill>
              </a:rPr>
              <a:t> 1.08 </a:t>
            </a:r>
          </a:p>
          <a:p>
            <a:pPr lvl="2"/>
            <a:r>
              <a:rPr lang="en-US" sz="1300" dirty="0">
                <a:solidFill>
                  <a:srgbClr val="000000"/>
                </a:solidFill>
              </a:rPr>
              <a:t>and one category for values </a:t>
            </a:r>
            <a:r>
              <a:rPr lang="en-US" sz="1300" b="1" dirty="0">
                <a:solidFill>
                  <a:srgbClr val="000000"/>
                </a:solidFill>
              </a:rPr>
              <a:t>above</a:t>
            </a:r>
            <a:r>
              <a:rPr lang="en-US" sz="1300" dirty="0">
                <a:solidFill>
                  <a:srgbClr val="000000"/>
                </a:solidFill>
              </a:rPr>
              <a:t> 1.08.</a:t>
            </a:r>
          </a:p>
          <a:p>
            <a:pPr lvl="1"/>
            <a:r>
              <a:rPr lang="en-US" sz="1300" dirty="0">
                <a:solidFill>
                  <a:srgbClr val="000000"/>
                </a:solidFill>
              </a:rPr>
              <a:t>Think of HCC as a cost/illness indicator.</a:t>
            </a:r>
          </a:p>
          <a:p>
            <a:pPr lvl="2"/>
            <a:r>
              <a:rPr lang="en-US" sz="1300" dirty="0">
                <a:solidFill>
                  <a:srgbClr val="000000"/>
                </a:solidFill>
              </a:rPr>
              <a:t>A higher number is a higher cost and illness.</a:t>
            </a:r>
          </a:p>
          <a:p>
            <a:pPr lvl="3"/>
            <a:r>
              <a:rPr lang="en-US" sz="1300" dirty="0">
                <a:solidFill>
                  <a:srgbClr val="000000"/>
                </a:solidFill>
              </a:rPr>
              <a:t>Below 1.08 was called low risk</a:t>
            </a:r>
          </a:p>
          <a:p>
            <a:pPr lvl="3"/>
            <a:r>
              <a:rPr lang="en-US" sz="1300" dirty="0">
                <a:solidFill>
                  <a:srgbClr val="000000"/>
                </a:solidFill>
              </a:rPr>
              <a:t>Above 1.08 was called high risk</a:t>
            </a:r>
          </a:p>
          <a:p>
            <a:pPr lvl="3"/>
            <a:endParaRPr lang="en-US" sz="1300" dirty="0">
              <a:solidFill>
                <a:srgbClr val="000000"/>
              </a:solidFill>
            </a:endParaRPr>
          </a:p>
          <a:p>
            <a:pPr lvl="1"/>
            <a:r>
              <a:rPr lang="en-US" sz="1300" dirty="0">
                <a:solidFill>
                  <a:srgbClr val="000000"/>
                </a:solidFill>
              </a:rPr>
              <a:t>Our data was somewhat ambiguously described and labeled. The data was labeled as non-LIPA </a:t>
            </a:r>
          </a:p>
          <a:p>
            <a:pPr lvl="2"/>
            <a:r>
              <a:rPr lang="en-US" sz="1300" dirty="0">
                <a:solidFill>
                  <a:srgbClr val="000000"/>
                </a:solidFill>
              </a:rPr>
              <a:t>or Non- </a:t>
            </a:r>
            <a:r>
              <a:rPr lang="en-US" sz="1300" i="1" dirty="0">
                <a:solidFill>
                  <a:srgbClr val="000000"/>
                </a:solidFill>
              </a:rPr>
              <a:t>Low Utilization Payment Adjustment </a:t>
            </a:r>
            <a:r>
              <a:rPr lang="en-US" sz="1300" dirty="0">
                <a:solidFill>
                  <a:srgbClr val="000000"/>
                </a:solidFill>
              </a:rPr>
              <a:t>Data implying the data  was concerned with </a:t>
            </a:r>
            <a:r>
              <a:rPr lang="en-US" sz="1300" b="1" dirty="0">
                <a:solidFill>
                  <a:srgbClr val="000000"/>
                </a:solidFill>
              </a:rPr>
              <a:t>higher healthcare utilization or higher </a:t>
            </a:r>
            <a:r>
              <a:rPr lang="en-US" sz="1300" b="1" dirty="0" err="1">
                <a:solidFill>
                  <a:srgbClr val="000000"/>
                </a:solidFill>
              </a:rPr>
              <a:t>hcc</a:t>
            </a:r>
            <a:r>
              <a:rPr lang="en-US" sz="1300" dirty="0">
                <a:solidFill>
                  <a:srgbClr val="000000"/>
                </a:solidFill>
              </a:rPr>
              <a:t>. </a:t>
            </a:r>
          </a:p>
          <a:p>
            <a:pPr lvl="2"/>
            <a:r>
              <a:rPr lang="en-US" sz="1300" dirty="0">
                <a:solidFill>
                  <a:srgbClr val="000000"/>
                </a:solidFill>
              </a:rPr>
              <a:t>This seemed to be confirmed by the data:</a:t>
            </a:r>
          </a:p>
          <a:p>
            <a:pPr lvl="3"/>
            <a:r>
              <a:rPr lang="en-US" sz="1300" dirty="0">
                <a:solidFill>
                  <a:srgbClr val="000000"/>
                </a:solidFill>
              </a:rPr>
              <a:t>42,000 rows had HCCs of 1.08 and above</a:t>
            </a:r>
          </a:p>
          <a:p>
            <a:pPr lvl="3"/>
            <a:r>
              <a:rPr lang="en-US" sz="1300" dirty="0">
                <a:solidFill>
                  <a:srgbClr val="000000"/>
                </a:solidFill>
              </a:rPr>
              <a:t>Only 50 rows had HCCs of below 1.08 </a:t>
            </a:r>
          </a:p>
          <a:p>
            <a:pPr lvl="3"/>
            <a:endParaRPr lang="en-US" sz="1300" dirty="0">
              <a:solidFill>
                <a:srgbClr val="000000"/>
              </a:solidFill>
            </a:endParaRPr>
          </a:p>
          <a:p>
            <a:pPr lvl="1"/>
            <a:r>
              <a:rPr lang="en-US" sz="1500" dirty="0">
                <a:solidFill>
                  <a:srgbClr val="000000"/>
                </a:solidFill>
              </a:rPr>
              <a:t>39 Features input dimension</a:t>
            </a:r>
          </a:p>
          <a:p>
            <a:pPr lvl="1"/>
            <a:r>
              <a:rPr lang="en-US" sz="1500" dirty="0">
                <a:solidFill>
                  <a:srgbClr val="000000"/>
                </a:solidFill>
              </a:rPr>
              <a:t>2x10 hidden layers</a:t>
            </a:r>
          </a:p>
          <a:p>
            <a:pPr lvl="1"/>
            <a:r>
              <a:rPr lang="en-US" sz="1500" dirty="0">
                <a:solidFill>
                  <a:srgbClr val="000000"/>
                </a:solidFill>
              </a:rPr>
              <a:t>2 unit output layer via </a:t>
            </a:r>
            <a:r>
              <a:rPr lang="en-US" sz="1500" dirty="0" err="1">
                <a:solidFill>
                  <a:srgbClr val="000000"/>
                </a:solidFill>
              </a:rPr>
              <a:t>softmax</a:t>
            </a:r>
            <a:endParaRPr lang="en-US" sz="1500" dirty="0">
              <a:solidFill>
                <a:srgbClr val="000000"/>
              </a:solidFill>
            </a:endParaRPr>
          </a:p>
          <a:p>
            <a:pPr lvl="1"/>
            <a:r>
              <a:rPr lang="en-US" sz="1500" dirty="0">
                <a:solidFill>
                  <a:srgbClr val="000000"/>
                </a:solidFill>
              </a:rPr>
              <a:t>Loss calculated via </a:t>
            </a:r>
            <a:r>
              <a:rPr lang="en-US" sz="1500" dirty="0" err="1">
                <a:solidFill>
                  <a:srgbClr val="000000"/>
                </a:solidFill>
              </a:rPr>
              <a:t>categorical_crossentropy</a:t>
            </a:r>
            <a:endParaRPr lang="en-US" sz="1500" dirty="0">
              <a:solidFill>
                <a:srgbClr val="000000"/>
              </a:solidFill>
            </a:endParaRPr>
          </a:p>
          <a:p>
            <a:pPr lvl="1"/>
            <a:endParaRPr lang="en-US" sz="1500" dirty="0">
              <a:solidFill>
                <a:srgbClr val="000000"/>
              </a:solidFill>
            </a:endParaRPr>
          </a:p>
        </p:txBody>
      </p:sp>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10825930" y="6223702"/>
            <a:ext cx="570728" cy="314067"/>
          </a:xfrm>
        </p:spPr>
        <p:txBody>
          <a:bodyPr>
            <a:normAutofit/>
          </a:bodyPr>
          <a:lstStyle/>
          <a:p>
            <a:pPr>
              <a:spcAft>
                <a:spcPts val="600"/>
              </a:spcAft>
            </a:pPr>
            <a:r>
              <a:rPr lang="en-ZA" sz="1100">
                <a:solidFill>
                  <a:srgbClr val="898989"/>
                </a:solidFill>
              </a:rPr>
              <a:t>page </a:t>
            </a:r>
            <a:fld id="{19B51A1E-902D-48AF-9020-955120F399B6}" type="slidenum">
              <a:rPr lang="en-ZA" sz="1100" b="1" i="1">
                <a:solidFill>
                  <a:srgbClr val="898989"/>
                </a:solidFill>
              </a:rPr>
              <a:pPr>
                <a:spcAft>
                  <a:spcPts val="600"/>
                </a:spcAft>
              </a:pPr>
              <a:t>12</a:t>
            </a:fld>
            <a:endParaRPr lang="en-ZA" sz="1100" b="1" i="1">
              <a:solidFill>
                <a:srgbClr val="898989"/>
              </a:solidFill>
            </a:endParaRPr>
          </a:p>
        </p:txBody>
      </p:sp>
    </p:spTree>
    <p:extLst>
      <p:ext uri="{BB962C8B-B14F-4D97-AF65-F5344CB8AC3E}">
        <p14:creationId xmlns:p14="http://schemas.microsoft.com/office/powerpoint/2010/main" val="88986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5286960" y="-376414"/>
            <a:ext cx="4977976" cy="1454051"/>
          </a:xfrm>
        </p:spPr>
        <p:txBody>
          <a:bodyPr>
            <a:normAutofit/>
          </a:bodyPr>
          <a:lstStyle/>
          <a:p>
            <a:pPr algn="ctr"/>
            <a:r>
              <a:rPr lang="en-US" dirty="0">
                <a:solidFill>
                  <a:srgbClr val="000000"/>
                </a:solidFill>
              </a:rPr>
              <a:t>Deep Learning-Categorical</a:t>
            </a:r>
          </a:p>
        </p:txBody>
      </p:sp>
      <p:pic>
        <p:nvPicPr>
          <p:cNvPr id="6" name="Picture 5">
            <a:extLst>
              <a:ext uri="{FF2B5EF4-FFF2-40B4-BE49-F238E27FC236}">
                <a16:creationId xmlns:a16="http://schemas.microsoft.com/office/drawing/2014/main" id="{33A14B93-B0CE-4377-B088-CAB91C771E22}"/>
              </a:ext>
            </a:extLst>
          </p:cNvPr>
          <p:cNvPicPr>
            <a:picLocks noChangeAspect="1"/>
          </p:cNvPicPr>
          <p:nvPr/>
        </p:nvPicPr>
        <p:blipFill>
          <a:blip r:embed="rId3"/>
          <a:stretch>
            <a:fillRect/>
          </a:stretch>
        </p:blipFill>
        <p:spPr>
          <a:xfrm>
            <a:off x="429349" y="2162616"/>
            <a:ext cx="3661831" cy="2552966"/>
          </a:xfrm>
          <a:prstGeom prst="rect">
            <a:avLst/>
          </a:prstGeom>
        </p:spPr>
      </p:pic>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5731414" y="1079500"/>
            <a:ext cx="5336738" cy="4981471"/>
          </a:xfrm>
        </p:spPr>
        <p:txBody>
          <a:bodyPr anchor="t">
            <a:normAutofit/>
          </a:bodyPr>
          <a:lstStyle/>
          <a:p>
            <a:r>
              <a:rPr lang="en-US" dirty="0"/>
              <a:t>This might explain:</a:t>
            </a:r>
          </a:p>
          <a:p>
            <a:pPr lvl="0"/>
            <a:r>
              <a:rPr lang="en-US" dirty="0"/>
              <a:t>An accuracy near 1</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And small losses</a:t>
            </a:r>
          </a:p>
          <a:p>
            <a:pPr lvl="0"/>
            <a:r>
              <a:rPr lang="en-US" dirty="0"/>
              <a:t>For both the training and test data sets.</a:t>
            </a:r>
          </a:p>
          <a:p>
            <a:pPr lvl="0"/>
            <a:endParaRPr lang="en-US" dirty="0"/>
          </a:p>
          <a:p>
            <a:pPr lvl="0"/>
            <a:endParaRPr lang="en-US" dirty="0"/>
          </a:p>
          <a:p>
            <a:pPr lvl="0"/>
            <a:endParaRPr lang="en-US" dirty="0"/>
          </a:p>
          <a:p>
            <a:pPr lvl="1"/>
            <a:endParaRPr lang="en-US" sz="1500" dirty="0">
              <a:solidFill>
                <a:srgbClr val="000000"/>
              </a:solidFill>
            </a:endParaRPr>
          </a:p>
        </p:txBody>
      </p:sp>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10825930" y="6223702"/>
            <a:ext cx="570728" cy="314067"/>
          </a:xfrm>
        </p:spPr>
        <p:txBody>
          <a:bodyPr>
            <a:normAutofit/>
          </a:bodyPr>
          <a:lstStyle/>
          <a:p>
            <a:pPr>
              <a:spcAft>
                <a:spcPts val="600"/>
              </a:spcAft>
            </a:pPr>
            <a:r>
              <a:rPr lang="en-ZA" sz="1100">
                <a:solidFill>
                  <a:srgbClr val="898989"/>
                </a:solidFill>
              </a:rPr>
              <a:t>page </a:t>
            </a:r>
            <a:fld id="{19B51A1E-902D-48AF-9020-955120F399B6}" type="slidenum">
              <a:rPr lang="en-ZA" sz="1100" b="1" i="1">
                <a:solidFill>
                  <a:srgbClr val="898989"/>
                </a:solidFill>
              </a:rPr>
              <a:pPr>
                <a:spcAft>
                  <a:spcPts val="600"/>
                </a:spcAft>
              </a:pPr>
              <a:t>13</a:t>
            </a:fld>
            <a:endParaRPr lang="en-ZA" sz="1100" b="1" i="1">
              <a:solidFill>
                <a:srgbClr val="898989"/>
              </a:solidFill>
            </a:endParaRPr>
          </a:p>
        </p:txBody>
      </p:sp>
      <p:pic>
        <p:nvPicPr>
          <p:cNvPr id="8" name="Picture 7">
            <a:extLst>
              <a:ext uri="{FF2B5EF4-FFF2-40B4-BE49-F238E27FC236}">
                <a16:creationId xmlns:a16="http://schemas.microsoft.com/office/drawing/2014/main" id="{61A14629-EA20-4B54-8B52-372541584B3E}"/>
              </a:ext>
            </a:extLst>
          </p:cNvPr>
          <p:cNvPicPr>
            <a:picLocks noChangeAspect="1"/>
          </p:cNvPicPr>
          <p:nvPr/>
        </p:nvPicPr>
        <p:blipFill>
          <a:blip r:embed="rId4"/>
          <a:stretch>
            <a:fillRect/>
          </a:stretch>
        </p:blipFill>
        <p:spPr>
          <a:xfrm>
            <a:off x="6263247" y="1879600"/>
            <a:ext cx="3353317" cy="1968500"/>
          </a:xfrm>
          <a:prstGeom prst="rect">
            <a:avLst/>
          </a:prstGeom>
        </p:spPr>
      </p:pic>
      <p:pic>
        <p:nvPicPr>
          <p:cNvPr id="14" name="Picture 13">
            <a:extLst>
              <a:ext uri="{FF2B5EF4-FFF2-40B4-BE49-F238E27FC236}">
                <a16:creationId xmlns:a16="http://schemas.microsoft.com/office/drawing/2014/main" id="{91108E63-624F-40B5-AE0F-A4FC84FF2697}"/>
              </a:ext>
            </a:extLst>
          </p:cNvPr>
          <p:cNvPicPr/>
          <p:nvPr/>
        </p:nvPicPr>
        <p:blipFill>
          <a:blip r:embed="rId5"/>
          <a:stretch>
            <a:fillRect/>
          </a:stretch>
        </p:blipFill>
        <p:spPr>
          <a:xfrm>
            <a:off x="5614876" y="4715582"/>
            <a:ext cx="5943600" cy="1490980"/>
          </a:xfrm>
          <a:prstGeom prst="rect">
            <a:avLst/>
          </a:prstGeom>
        </p:spPr>
      </p:pic>
    </p:spTree>
    <p:extLst>
      <p:ext uri="{BB962C8B-B14F-4D97-AF65-F5344CB8AC3E}">
        <p14:creationId xmlns:p14="http://schemas.microsoft.com/office/powerpoint/2010/main" val="371267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5286960" y="-376414"/>
            <a:ext cx="4977976" cy="1454051"/>
          </a:xfrm>
        </p:spPr>
        <p:txBody>
          <a:bodyPr>
            <a:normAutofit/>
          </a:bodyPr>
          <a:lstStyle/>
          <a:p>
            <a:pPr algn="ctr"/>
            <a:r>
              <a:rPr lang="en-US" dirty="0">
                <a:solidFill>
                  <a:srgbClr val="000000"/>
                </a:solidFill>
              </a:rPr>
              <a:t>Deep Learning-Regression</a:t>
            </a:r>
          </a:p>
        </p:txBody>
      </p:sp>
      <p:pic>
        <p:nvPicPr>
          <p:cNvPr id="6" name="Picture 5">
            <a:extLst>
              <a:ext uri="{FF2B5EF4-FFF2-40B4-BE49-F238E27FC236}">
                <a16:creationId xmlns:a16="http://schemas.microsoft.com/office/drawing/2014/main" id="{33A14B93-B0CE-4377-B088-CAB91C771E22}"/>
              </a:ext>
            </a:extLst>
          </p:cNvPr>
          <p:cNvPicPr>
            <a:picLocks noChangeAspect="1"/>
          </p:cNvPicPr>
          <p:nvPr/>
        </p:nvPicPr>
        <p:blipFill>
          <a:blip r:embed="rId3"/>
          <a:stretch>
            <a:fillRect/>
          </a:stretch>
        </p:blipFill>
        <p:spPr>
          <a:xfrm>
            <a:off x="429349" y="2162616"/>
            <a:ext cx="3661831" cy="2552966"/>
          </a:xfrm>
          <a:prstGeom prst="rect">
            <a:avLst/>
          </a:prstGeom>
        </p:spPr>
      </p:pic>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5731414" y="1079500"/>
            <a:ext cx="5336738" cy="4981471"/>
          </a:xfrm>
        </p:spPr>
        <p:txBody>
          <a:bodyPr anchor="t">
            <a:normAutofit/>
          </a:bodyPr>
          <a:lstStyle/>
          <a:p>
            <a:pPr lvl="3"/>
            <a:endParaRPr lang="en-US" sz="1300" dirty="0">
              <a:solidFill>
                <a:srgbClr val="000000"/>
              </a:solidFill>
            </a:endParaRPr>
          </a:p>
          <a:p>
            <a:pPr lvl="1"/>
            <a:r>
              <a:rPr lang="en-US" sz="1500" dirty="0">
                <a:solidFill>
                  <a:srgbClr val="000000"/>
                </a:solidFill>
              </a:rPr>
              <a:t>In addition to evaluating the data categorically with deep learning, </a:t>
            </a:r>
          </a:p>
          <a:p>
            <a:pPr lvl="2"/>
            <a:r>
              <a:rPr lang="en-US" sz="1300" dirty="0">
                <a:solidFill>
                  <a:srgbClr val="000000"/>
                </a:solidFill>
              </a:rPr>
              <a:t>the data was evaluated with </a:t>
            </a:r>
            <a:r>
              <a:rPr lang="en-US" sz="1300" b="1" dirty="0">
                <a:solidFill>
                  <a:srgbClr val="000000"/>
                </a:solidFill>
              </a:rPr>
              <a:t>Regression </a:t>
            </a:r>
            <a:r>
              <a:rPr lang="en-US" sz="1300" dirty="0">
                <a:solidFill>
                  <a:srgbClr val="000000"/>
                </a:solidFill>
              </a:rPr>
              <a:t>and </a:t>
            </a:r>
            <a:r>
              <a:rPr lang="en-US" sz="1300" b="1" dirty="0">
                <a:solidFill>
                  <a:srgbClr val="000000"/>
                </a:solidFill>
              </a:rPr>
              <a:t>Mean Squared Error</a:t>
            </a:r>
            <a:r>
              <a:rPr lang="en-US" sz="1300" dirty="0">
                <a:solidFill>
                  <a:srgbClr val="000000"/>
                </a:solidFill>
              </a:rPr>
              <a:t>(MSE) via deep learning</a:t>
            </a:r>
          </a:p>
          <a:p>
            <a:pPr lvl="1"/>
            <a:endParaRPr lang="en-US" sz="1500" dirty="0">
              <a:solidFill>
                <a:srgbClr val="000000"/>
              </a:solidFill>
            </a:endParaRPr>
          </a:p>
          <a:p>
            <a:pPr lvl="1"/>
            <a:r>
              <a:rPr lang="en-US" sz="1500" dirty="0">
                <a:solidFill>
                  <a:srgbClr val="000000"/>
                </a:solidFill>
              </a:rPr>
              <a:t>1 input dimension</a:t>
            </a:r>
          </a:p>
          <a:p>
            <a:pPr lvl="1"/>
            <a:r>
              <a:rPr lang="en-US" sz="1500" dirty="0">
                <a:solidFill>
                  <a:srgbClr val="000000"/>
                </a:solidFill>
              </a:rPr>
              <a:t>2x6 hidden layers</a:t>
            </a:r>
          </a:p>
          <a:p>
            <a:pPr lvl="1"/>
            <a:r>
              <a:rPr lang="en-US" sz="1500" dirty="0">
                <a:solidFill>
                  <a:srgbClr val="000000"/>
                </a:solidFill>
              </a:rPr>
              <a:t>1 unit output layer via ‘linear’</a:t>
            </a:r>
          </a:p>
          <a:p>
            <a:pPr lvl="1"/>
            <a:r>
              <a:rPr lang="en-US" sz="1500" dirty="0">
                <a:solidFill>
                  <a:srgbClr val="000000"/>
                </a:solidFill>
              </a:rPr>
              <a:t>Loss calculated via Mean Squared Error(MSE)</a:t>
            </a:r>
          </a:p>
          <a:p>
            <a:pPr lvl="1"/>
            <a:endParaRPr lang="en-US" sz="1500" dirty="0">
              <a:solidFill>
                <a:srgbClr val="000000"/>
              </a:solidFill>
            </a:endParaRPr>
          </a:p>
          <a:p>
            <a:pPr lvl="1"/>
            <a:endParaRPr lang="en-US" sz="1500" dirty="0">
              <a:solidFill>
                <a:srgbClr val="000000"/>
              </a:solidFill>
            </a:endParaRPr>
          </a:p>
        </p:txBody>
      </p:sp>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10825930" y="6223702"/>
            <a:ext cx="570728" cy="314067"/>
          </a:xfrm>
        </p:spPr>
        <p:txBody>
          <a:bodyPr>
            <a:normAutofit/>
          </a:bodyPr>
          <a:lstStyle/>
          <a:p>
            <a:pPr>
              <a:spcAft>
                <a:spcPts val="600"/>
              </a:spcAft>
            </a:pPr>
            <a:r>
              <a:rPr lang="en-ZA" sz="1100">
                <a:solidFill>
                  <a:srgbClr val="898989"/>
                </a:solidFill>
              </a:rPr>
              <a:t>page </a:t>
            </a:r>
            <a:fld id="{19B51A1E-902D-48AF-9020-955120F399B6}" type="slidenum">
              <a:rPr lang="en-ZA" sz="1100" b="1" i="1">
                <a:solidFill>
                  <a:srgbClr val="898989"/>
                </a:solidFill>
              </a:rPr>
              <a:pPr>
                <a:spcAft>
                  <a:spcPts val="600"/>
                </a:spcAft>
              </a:pPr>
              <a:t>14</a:t>
            </a:fld>
            <a:endParaRPr lang="en-ZA" sz="1100" b="1" i="1">
              <a:solidFill>
                <a:srgbClr val="898989"/>
              </a:solidFill>
            </a:endParaRPr>
          </a:p>
        </p:txBody>
      </p:sp>
    </p:spTree>
    <p:extLst>
      <p:ext uri="{BB962C8B-B14F-4D97-AF65-F5344CB8AC3E}">
        <p14:creationId xmlns:p14="http://schemas.microsoft.com/office/powerpoint/2010/main" val="160465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838200" y="365125"/>
            <a:ext cx="10515600" cy="854075"/>
          </a:xfrm>
        </p:spPr>
        <p:txBody>
          <a:bodyPr>
            <a:normAutofit/>
          </a:bodyPr>
          <a:lstStyle/>
          <a:p>
            <a:r>
              <a:rPr lang="en-US" dirty="0"/>
              <a:t>Deep Learning-Regression</a:t>
            </a:r>
          </a:p>
        </p:txBody>
      </p:sp>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609600" y="1422400"/>
            <a:ext cx="6451600" cy="4754563"/>
          </a:xfrm>
        </p:spPr>
        <p:txBody>
          <a:bodyPr>
            <a:normAutofit/>
          </a:bodyPr>
          <a:lstStyle/>
          <a:p>
            <a:pPr lvl="1"/>
            <a:r>
              <a:rPr lang="en-US" sz="2000" dirty="0"/>
              <a:t>	</a:t>
            </a:r>
            <a:r>
              <a:rPr lang="en-US" sz="1400" dirty="0"/>
              <a:t>Again the test train had a lower loss of around 0.08</a:t>
            </a:r>
          </a:p>
          <a:p>
            <a:pPr lvl="1"/>
            <a:r>
              <a:rPr lang="en-US" sz="1400" dirty="0"/>
              <a:t>	Since this was regression we did not have an accuracy number</a:t>
            </a:r>
          </a:p>
          <a:p>
            <a:pPr lvl="1"/>
            <a:r>
              <a:rPr lang="en-US" sz="1400" dirty="0"/>
              <a:t>	The prediction was plotted:</a:t>
            </a:r>
          </a:p>
          <a:p>
            <a:pPr lvl="1"/>
            <a:r>
              <a:rPr lang="en-US" sz="1400" dirty="0"/>
              <a:t>	import </a:t>
            </a:r>
            <a:r>
              <a:rPr lang="en-US" sz="1400" dirty="0" err="1"/>
              <a:t>matplotlib.pyplot</a:t>
            </a:r>
            <a:r>
              <a:rPr lang="en-US" sz="1400" dirty="0"/>
              <a:t> as </a:t>
            </a:r>
            <a:r>
              <a:rPr lang="en-US" sz="1400" dirty="0" err="1"/>
              <a:t>plt</a:t>
            </a:r>
            <a:endParaRPr lang="en-US" sz="1400" dirty="0"/>
          </a:p>
          <a:p>
            <a:pPr lvl="1"/>
            <a:r>
              <a:rPr lang="en-US" sz="1400" dirty="0"/>
              <a:t>	%matplotlib inline</a:t>
            </a:r>
          </a:p>
          <a:p>
            <a:pPr lvl="1"/>
            <a:r>
              <a:rPr lang="en-US" sz="1400" dirty="0"/>
              <a:t>	</a:t>
            </a:r>
            <a:r>
              <a:rPr lang="en-US" sz="1400" dirty="0" err="1"/>
              <a:t>plt.scatter</a:t>
            </a:r>
            <a:r>
              <a:rPr lang="en-US" sz="1400" dirty="0"/>
              <a:t>(</a:t>
            </a:r>
            <a:r>
              <a:rPr lang="en-US" sz="1400" dirty="0" err="1"/>
              <a:t>y_test,model.predict</a:t>
            </a:r>
            <a:r>
              <a:rPr lang="en-US" sz="1400" dirty="0"/>
              <a:t>(</a:t>
            </a:r>
            <a:r>
              <a:rPr lang="en-US" sz="1400" dirty="0" err="1"/>
              <a:t>X_test_scaled</a:t>
            </a:r>
            <a:r>
              <a:rPr lang="en-US" sz="1400" dirty="0"/>
              <a:t>))</a:t>
            </a:r>
          </a:p>
          <a:p>
            <a:pPr lvl="1"/>
            <a:r>
              <a:rPr lang="en-US" sz="1400" dirty="0"/>
              <a:t>	</a:t>
            </a:r>
            <a:r>
              <a:rPr lang="en-US" sz="1400" dirty="0" err="1"/>
              <a:t>plt.xlabel</a:t>
            </a:r>
            <a:r>
              <a:rPr lang="en-US" sz="1400" dirty="0"/>
              <a:t>('HCC')</a:t>
            </a:r>
          </a:p>
          <a:p>
            <a:pPr lvl="1"/>
            <a:r>
              <a:rPr lang="en-US" sz="1400" dirty="0"/>
              <a:t>	</a:t>
            </a:r>
            <a:r>
              <a:rPr lang="en-US" sz="1400" dirty="0" err="1"/>
              <a:t>plt.ylabel</a:t>
            </a:r>
            <a:r>
              <a:rPr lang="en-US" sz="1400" dirty="0"/>
              <a:t>('Features')</a:t>
            </a:r>
          </a:p>
          <a:p>
            <a:pPr lvl="1"/>
            <a:endParaRPr lang="en-US" sz="2000" dirty="0"/>
          </a:p>
          <a:p>
            <a:pPr lvl="1"/>
            <a:endParaRPr lang="en-US" sz="2000" dirty="0"/>
          </a:p>
        </p:txBody>
      </p:sp>
      <p:pic>
        <p:nvPicPr>
          <p:cNvPr id="9" name="Picture 8" descr="C:\Users\tstag\AppData\Local\Microsoft\Windows\INetCache\Content.MSO\53A225CB.tmp">
            <a:extLst>
              <a:ext uri="{FF2B5EF4-FFF2-40B4-BE49-F238E27FC236}">
                <a16:creationId xmlns:a16="http://schemas.microsoft.com/office/drawing/2014/main" id="{17138377-125A-42C5-933C-B75826E79B0C}"/>
              </a:ext>
            </a:extLst>
          </p:cNvPr>
          <p:cNvPicPr/>
          <p:nvPr/>
        </p:nvPicPr>
        <p:blipFill rotWithShape="1">
          <a:blip r:embed="rId3">
            <a:extLst>
              <a:ext uri="{28A0092B-C50C-407E-A947-70E740481C1C}">
                <a14:useLocalDpi xmlns:a14="http://schemas.microsoft.com/office/drawing/2010/main" val="0"/>
              </a:ext>
            </a:extLst>
          </a:blip>
          <a:srcRect t="2075"/>
          <a:stretch/>
        </p:blipFill>
        <p:spPr bwMode="auto">
          <a:xfrm>
            <a:off x="6908800" y="1586781"/>
            <a:ext cx="4191000" cy="3404319"/>
          </a:xfrm>
          <a:prstGeom prst="rect">
            <a:avLst/>
          </a:prstGeom>
          <a:noFill/>
        </p:spPr>
      </p:pic>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8610600" y="6356350"/>
            <a:ext cx="2743200" cy="365125"/>
          </a:xfrm>
        </p:spPr>
        <p:txBody>
          <a:bodyPr>
            <a:normAutofit/>
          </a:bodyPr>
          <a:lstStyle/>
          <a:p>
            <a:pPr>
              <a:spcAft>
                <a:spcPts val="600"/>
              </a:spcAft>
            </a:pPr>
            <a:r>
              <a:rPr lang="en-ZA"/>
              <a:t>page </a:t>
            </a:r>
            <a:fld id="{19B51A1E-902D-48AF-9020-955120F399B6}" type="slidenum">
              <a:rPr lang="en-ZA" b="1" i="1"/>
              <a:pPr>
                <a:spcAft>
                  <a:spcPts val="600"/>
                </a:spcAft>
              </a:pPr>
              <a:t>15</a:t>
            </a:fld>
            <a:endParaRPr lang="en-ZA" b="1" i="1"/>
          </a:p>
        </p:txBody>
      </p:sp>
      <p:pic>
        <p:nvPicPr>
          <p:cNvPr id="5" name="Picture 4">
            <a:extLst>
              <a:ext uri="{FF2B5EF4-FFF2-40B4-BE49-F238E27FC236}">
                <a16:creationId xmlns:a16="http://schemas.microsoft.com/office/drawing/2014/main" id="{9CBA76E3-F8C5-4B7C-933F-CFB79BE9FEE8}"/>
              </a:ext>
            </a:extLst>
          </p:cNvPr>
          <p:cNvPicPr>
            <a:picLocks noChangeAspect="1"/>
          </p:cNvPicPr>
          <p:nvPr/>
        </p:nvPicPr>
        <p:blipFill>
          <a:blip r:embed="rId4"/>
          <a:stretch>
            <a:fillRect/>
          </a:stretch>
        </p:blipFill>
        <p:spPr>
          <a:xfrm>
            <a:off x="2082800" y="3702050"/>
            <a:ext cx="3352800" cy="3019425"/>
          </a:xfrm>
          <a:prstGeom prst="rect">
            <a:avLst/>
          </a:prstGeom>
        </p:spPr>
      </p:pic>
    </p:spTree>
    <p:extLst>
      <p:ext uri="{BB962C8B-B14F-4D97-AF65-F5344CB8AC3E}">
        <p14:creationId xmlns:p14="http://schemas.microsoft.com/office/powerpoint/2010/main" val="3374186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643467" y="643467"/>
            <a:ext cx="3363974" cy="1597315"/>
          </a:xfrm>
          <a:noFill/>
          <a:ln w="19050">
            <a:solidFill>
              <a:schemeClr val="tx1"/>
            </a:solidFill>
          </a:ln>
        </p:spPr>
        <p:txBody>
          <a:bodyPr wrap="square">
            <a:normAutofit/>
          </a:bodyPr>
          <a:lstStyle/>
          <a:p>
            <a:pPr algn="ctr"/>
            <a:r>
              <a:rPr lang="en-US" sz="2800" dirty="0">
                <a:solidFill>
                  <a:schemeClr val="tx1"/>
                </a:solidFill>
              </a:rPr>
              <a:t>Deep Learning-Regression</a:t>
            </a:r>
          </a:p>
        </p:txBody>
      </p:sp>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643468" y="2638044"/>
            <a:ext cx="3363974" cy="3415622"/>
          </a:xfrm>
        </p:spPr>
        <p:txBody>
          <a:bodyPr>
            <a:normAutofit/>
          </a:bodyPr>
          <a:lstStyle/>
          <a:p>
            <a:r>
              <a:rPr lang="en-US" sz="1900" dirty="0">
                <a:solidFill>
                  <a:schemeClr val="tx1"/>
                </a:solidFill>
              </a:rPr>
              <a:t>Additionally, the error was checked in regards to HCC and found that the error increased with higher </a:t>
            </a:r>
            <a:r>
              <a:rPr lang="en-US" sz="1900" dirty="0" err="1">
                <a:solidFill>
                  <a:schemeClr val="tx1"/>
                </a:solidFill>
              </a:rPr>
              <a:t>hcc</a:t>
            </a:r>
            <a:r>
              <a:rPr lang="en-US" sz="1900" dirty="0">
                <a:solidFill>
                  <a:schemeClr val="tx1"/>
                </a:solidFill>
              </a:rPr>
              <a:t> scores:</a:t>
            </a:r>
          </a:p>
          <a:p>
            <a:pPr lvl="0"/>
            <a:r>
              <a:rPr lang="en-US" sz="1900" dirty="0">
                <a:solidFill>
                  <a:schemeClr val="tx1"/>
                </a:solidFill>
              </a:rPr>
              <a:t>err = </a:t>
            </a:r>
            <a:r>
              <a:rPr lang="en-US" sz="1900" dirty="0" err="1">
                <a:solidFill>
                  <a:schemeClr val="tx1"/>
                </a:solidFill>
              </a:rPr>
              <a:t>model.predict</a:t>
            </a:r>
            <a:r>
              <a:rPr lang="en-US" sz="1900" dirty="0">
                <a:solidFill>
                  <a:schemeClr val="tx1"/>
                </a:solidFill>
              </a:rPr>
              <a:t>(</a:t>
            </a:r>
            <a:r>
              <a:rPr lang="en-US" sz="1900" dirty="0" err="1">
                <a:solidFill>
                  <a:schemeClr val="tx1"/>
                </a:solidFill>
              </a:rPr>
              <a:t>X_test_scaled</a:t>
            </a:r>
            <a:r>
              <a:rPr lang="en-US" sz="1900" dirty="0">
                <a:solidFill>
                  <a:schemeClr val="tx1"/>
                </a:solidFill>
              </a:rPr>
              <a:t>)[:,0] - </a:t>
            </a:r>
            <a:r>
              <a:rPr lang="en-US" sz="1900" dirty="0" err="1">
                <a:solidFill>
                  <a:schemeClr val="tx1"/>
                </a:solidFill>
              </a:rPr>
              <a:t>y_test</a:t>
            </a:r>
            <a:endParaRPr lang="en-US" sz="1900" dirty="0">
              <a:solidFill>
                <a:schemeClr val="tx1"/>
              </a:solidFill>
            </a:endParaRPr>
          </a:p>
          <a:p>
            <a:pPr lvl="0"/>
            <a:r>
              <a:rPr lang="en-US" sz="1900" dirty="0" err="1">
                <a:solidFill>
                  <a:schemeClr val="tx1"/>
                </a:solidFill>
              </a:rPr>
              <a:t>plt.scatter</a:t>
            </a:r>
            <a:r>
              <a:rPr lang="en-US" sz="1900" dirty="0">
                <a:solidFill>
                  <a:schemeClr val="tx1"/>
                </a:solidFill>
              </a:rPr>
              <a:t>(</a:t>
            </a:r>
            <a:r>
              <a:rPr lang="en-US" sz="1900" dirty="0" err="1">
                <a:solidFill>
                  <a:schemeClr val="tx1"/>
                </a:solidFill>
              </a:rPr>
              <a:t>y_test</a:t>
            </a:r>
            <a:r>
              <a:rPr lang="en-US" sz="1900" dirty="0">
                <a:solidFill>
                  <a:schemeClr val="tx1"/>
                </a:solidFill>
              </a:rPr>
              <a:t>, err)</a:t>
            </a:r>
          </a:p>
          <a:p>
            <a:pPr lvl="0"/>
            <a:r>
              <a:rPr lang="en-US" sz="1900" dirty="0" err="1">
                <a:solidFill>
                  <a:schemeClr val="tx1"/>
                </a:solidFill>
              </a:rPr>
              <a:t>plt.ylabel</a:t>
            </a:r>
            <a:r>
              <a:rPr lang="en-US" sz="1900" dirty="0">
                <a:solidFill>
                  <a:schemeClr val="tx1"/>
                </a:solidFill>
              </a:rPr>
              <a:t>('Error')</a:t>
            </a:r>
          </a:p>
          <a:p>
            <a:pPr lvl="0"/>
            <a:r>
              <a:rPr lang="en-US" sz="1900" dirty="0" err="1">
                <a:solidFill>
                  <a:schemeClr val="tx1"/>
                </a:solidFill>
              </a:rPr>
              <a:t>plt.xlabel</a:t>
            </a:r>
            <a:r>
              <a:rPr lang="en-US" sz="1900" dirty="0">
                <a:solidFill>
                  <a:schemeClr val="tx1"/>
                </a:solidFill>
              </a:rPr>
              <a:t>('HCC')</a:t>
            </a:r>
          </a:p>
          <a:p>
            <a:pPr lvl="1"/>
            <a:endParaRPr lang="en-US" sz="1900" dirty="0">
              <a:solidFill>
                <a:schemeClr val="bg1"/>
              </a:solidFill>
            </a:endParaRPr>
          </a:p>
          <a:p>
            <a:pPr lvl="1"/>
            <a:endParaRPr lang="en-US" sz="1900" dirty="0">
              <a:solidFill>
                <a:schemeClr val="bg1"/>
              </a:solidFill>
            </a:endParaRPr>
          </a:p>
        </p:txBody>
      </p:sp>
      <p:pic>
        <p:nvPicPr>
          <p:cNvPr id="10" name="Picture 9" descr="C:\Users\tstag\AppData\Local\Microsoft\Windows\INetCache\Content.MSO\FD214D11.tmp">
            <a:extLst>
              <a:ext uri="{FF2B5EF4-FFF2-40B4-BE49-F238E27FC236}">
                <a16:creationId xmlns:a16="http://schemas.microsoft.com/office/drawing/2014/main" id="{F5CE36DF-3CE0-48AA-8D40-A43D38A0B4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7763" y="1205906"/>
            <a:ext cx="6250769" cy="4285321"/>
          </a:xfrm>
          <a:prstGeom prst="rect">
            <a:avLst/>
          </a:prstGeom>
          <a:noFill/>
        </p:spPr>
      </p:pic>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10289512" y="6356350"/>
            <a:ext cx="1064287" cy="365125"/>
          </a:xfrm>
          <a:prstGeom prst="ellipse">
            <a:avLst/>
          </a:prstGeom>
        </p:spPr>
        <p:txBody>
          <a:bodyPr>
            <a:normAutofit/>
          </a:bodyPr>
          <a:lstStyle/>
          <a:p>
            <a:pPr>
              <a:spcAft>
                <a:spcPts val="600"/>
              </a:spcAft>
            </a:pPr>
            <a:r>
              <a:rPr lang="en-ZA">
                <a:solidFill>
                  <a:schemeClr val="tx1">
                    <a:alpha val="80000"/>
                  </a:schemeClr>
                </a:solidFill>
              </a:rPr>
              <a:t>page </a:t>
            </a:r>
            <a:fld id="{19B51A1E-902D-48AF-9020-955120F399B6}" type="slidenum">
              <a:rPr lang="en-ZA" b="1" i="1">
                <a:solidFill>
                  <a:schemeClr val="tx1">
                    <a:alpha val="80000"/>
                  </a:schemeClr>
                </a:solidFill>
              </a:rPr>
              <a:pPr>
                <a:spcAft>
                  <a:spcPts val="600"/>
                </a:spcAft>
              </a:pPr>
              <a:t>16</a:t>
            </a:fld>
            <a:endParaRPr lang="en-ZA" b="1" i="1">
              <a:solidFill>
                <a:schemeClr val="tx1">
                  <a:alpha val="80000"/>
                </a:schemeClr>
              </a:solidFill>
            </a:endParaRPr>
          </a:p>
        </p:txBody>
      </p:sp>
    </p:spTree>
    <p:extLst>
      <p:ext uri="{BB962C8B-B14F-4D97-AF65-F5344CB8AC3E}">
        <p14:creationId xmlns:p14="http://schemas.microsoft.com/office/powerpoint/2010/main" val="2349152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8471424" y="1110882"/>
            <a:ext cx="3053039" cy="1293626"/>
          </a:xfrm>
        </p:spPr>
        <p:txBody>
          <a:bodyPr anchor="ctr">
            <a:normAutofit/>
          </a:bodyPr>
          <a:lstStyle/>
          <a:p>
            <a:r>
              <a:rPr lang="en-US" sz="2800"/>
              <a:t>HCC vs Satisfaction</a:t>
            </a:r>
          </a:p>
        </p:txBody>
      </p:sp>
      <p:pic>
        <p:nvPicPr>
          <p:cNvPr id="7" name="Picture 6" descr="C:\Users\tstag\AppData\Local\Microsoft\Windows\INetCache\Content.MSO\9D60C2F5.tmp">
            <a:extLst>
              <a:ext uri="{FF2B5EF4-FFF2-40B4-BE49-F238E27FC236}">
                <a16:creationId xmlns:a16="http://schemas.microsoft.com/office/drawing/2014/main" id="{3EDD0945-231E-4F68-9FEF-117E1043836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5141" y="1070170"/>
            <a:ext cx="6739513" cy="4717659"/>
          </a:xfrm>
          <a:prstGeom prst="rect">
            <a:avLst/>
          </a:prstGeom>
          <a:noFill/>
        </p:spPr>
      </p:pic>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8438887" y="2542939"/>
            <a:ext cx="3053039" cy="3674981"/>
          </a:xfrm>
        </p:spPr>
        <p:txBody>
          <a:bodyPr>
            <a:normAutofit/>
          </a:bodyPr>
          <a:lstStyle/>
          <a:p>
            <a:pPr lvl="1"/>
            <a:r>
              <a:rPr lang="en-US" sz="1800" dirty="0"/>
              <a:t>Hypothesis: with higher </a:t>
            </a:r>
            <a:r>
              <a:rPr lang="en-US" sz="1800" dirty="0" err="1"/>
              <a:t>hcc</a:t>
            </a:r>
            <a:r>
              <a:rPr lang="en-US" sz="1800" dirty="0"/>
              <a:t> you may see lower satisfaction</a:t>
            </a:r>
          </a:p>
          <a:p>
            <a:pPr lvl="1"/>
            <a:r>
              <a:rPr lang="en-US" sz="1800" dirty="0"/>
              <a:t>Raw data</a:t>
            </a:r>
          </a:p>
          <a:p>
            <a:pPr lvl="1"/>
            <a:r>
              <a:rPr lang="en-US" dirty="0"/>
              <a:t>The raw data does seem to suggest this as you see less 4 and 5 satisfaction ratings with a 4 and 5 </a:t>
            </a:r>
            <a:r>
              <a:rPr lang="en-US" dirty="0" err="1"/>
              <a:t>hcc</a:t>
            </a:r>
            <a:r>
              <a:rPr lang="en-US" dirty="0"/>
              <a:t>. </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8610600" y="6356350"/>
            <a:ext cx="2743200" cy="365125"/>
          </a:xfrm>
          <a:prstGeom prst="ellipse">
            <a:avLst/>
          </a:prstGeom>
        </p:spPr>
        <p:txBody>
          <a:bodyPr>
            <a:normAutofit/>
          </a:bodyPr>
          <a:lstStyle/>
          <a:p>
            <a:pPr algn="r">
              <a:spcAft>
                <a:spcPts val="600"/>
              </a:spcAft>
            </a:pPr>
            <a:r>
              <a:rPr lang="en-ZA" sz="1200">
                <a:solidFill>
                  <a:prstClr val="black">
                    <a:tint val="75000"/>
                  </a:prstClr>
                </a:solidFill>
              </a:rPr>
              <a:t>page </a:t>
            </a:r>
            <a:fld id="{19B51A1E-902D-48AF-9020-955120F399B6}" type="slidenum">
              <a:rPr lang="en-ZA" sz="1200" b="1" i="1">
                <a:solidFill>
                  <a:prstClr val="black">
                    <a:tint val="75000"/>
                  </a:prstClr>
                </a:solidFill>
              </a:rPr>
              <a:pPr algn="r">
                <a:spcAft>
                  <a:spcPts val="600"/>
                </a:spcAft>
              </a:pPr>
              <a:t>17</a:t>
            </a:fld>
            <a:endParaRPr lang="en-ZA" sz="1200" b="1" i="1">
              <a:solidFill>
                <a:prstClr val="black">
                  <a:tint val="75000"/>
                </a:prstClr>
              </a:solidFill>
            </a:endParaRPr>
          </a:p>
        </p:txBody>
      </p:sp>
    </p:spTree>
    <p:extLst>
      <p:ext uri="{BB962C8B-B14F-4D97-AF65-F5344CB8AC3E}">
        <p14:creationId xmlns:p14="http://schemas.microsoft.com/office/powerpoint/2010/main" val="1267277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7E3A-2D3D-4B79-93A1-CAB37BEA2979}"/>
              </a:ext>
            </a:extLst>
          </p:cNvPr>
          <p:cNvSpPr>
            <a:spLocks noGrp="1"/>
          </p:cNvSpPr>
          <p:nvPr>
            <p:ph type="title"/>
          </p:nvPr>
        </p:nvSpPr>
        <p:spPr>
          <a:xfrm>
            <a:off x="750242" y="632990"/>
            <a:ext cx="4062643" cy="1043409"/>
          </a:xfrm>
        </p:spPr>
        <p:txBody>
          <a:bodyPr>
            <a:normAutofit/>
          </a:bodyPr>
          <a:lstStyle/>
          <a:p>
            <a:r>
              <a:rPr lang="en-US" sz="3600"/>
              <a:t>HCC vs Satisfaction</a:t>
            </a:r>
          </a:p>
        </p:txBody>
      </p:sp>
      <p:sp>
        <p:nvSpPr>
          <p:cNvPr id="3" name="Content Placeholder 2">
            <a:extLst>
              <a:ext uri="{FF2B5EF4-FFF2-40B4-BE49-F238E27FC236}">
                <a16:creationId xmlns:a16="http://schemas.microsoft.com/office/drawing/2014/main" id="{3F2B22A7-0C34-4950-A667-17F1415D38C7}"/>
              </a:ext>
            </a:extLst>
          </p:cNvPr>
          <p:cNvSpPr>
            <a:spLocks noGrp="1"/>
          </p:cNvSpPr>
          <p:nvPr>
            <p:ph idx="1"/>
          </p:nvPr>
        </p:nvSpPr>
        <p:spPr>
          <a:xfrm>
            <a:off x="518474" y="1774372"/>
            <a:ext cx="4064409" cy="2754086"/>
          </a:xfrm>
        </p:spPr>
        <p:txBody>
          <a:bodyPr anchor="t">
            <a:normAutofit/>
          </a:bodyPr>
          <a:lstStyle/>
          <a:p>
            <a:pPr lvl="1"/>
            <a:r>
              <a:rPr lang="en-US" sz="1800" dirty="0"/>
              <a:t>Deep Learning Regression utilized with MSE</a:t>
            </a:r>
          </a:p>
          <a:p>
            <a:pPr lvl="1"/>
            <a:endParaRPr lang="en-US" sz="1800" dirty="0"/>
          </a:p>
          <a:p>
            <a:pPr lvl="1"/>
            <a:r>
              <a:rPr lang="en-US" sz="1800" dirty="0"/>
              <a:t>Loss for train and test around 0.12</a:t>
            </a:r>
          </a:p>
          <a:p>
            <a:pPr lvl="1"/>
            <a:r>
              <a:rPr lang="en-US" sz="1800" dirty="0"/>
              <a:t>2x6 hidden layer</a:t>
            </a:r>
          </a:p>
          <a:p>
            <a:pPr lvl="1"/>
            <a:r>
              <a:rPr lang="en-US" sz="1800" dirty="0"/>
              <a:t>1input</a:t>
            </a:r>
          </a:p>
          <a:p>
            <a:pPr lvl="1"/>
            <a:r>
              <a:rPr lang="en-US" sz="1800" dirty="0"/>
              <a:t>1 output</a:t>
            </a:r>
          </a:p>
        </p:txBody>
      </p:sp>
      <p:pic>
        <p:nvPicPr>
          <p:cNvPr id="8" name="Picture 7" descr="C:\Users\tstag\AppData\Local\Microsoft\Windows\INetCache\Content.MSO\A2E8D70F.tmp">
            <a:extLst>
              <a:ext uri="{FF2B5EF4-FFF2-40B4-BE49-F238E27FC236}">
                <a16:creationId xmlns:a16="http://schemas.microsoft.com/office/drawing/2014/main" id="{4577BA27-9DE7-4CF7-A0F3-9656541B42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86761" y="188599"/>
            <a:ext cx="5140712" cy="3156767"/>
          </a:xfrm>
          <a:prstGeom prst="rect">
            <a:avLst/>
          </a:prstGeom>
          <a:noFill/>
        </p:spPr>
      </p:pic>
      <p:sp>
        <p:nvSpPr>
          <p:cNvPr id="4" name="Slide Number Placeholder 3">
            <a:extLst>
              <a:ext uri="{FF2B5EF4-FFF2-40B4-BE49-F238E27FC236}">
                <a16:creationId xmlns:a16="http://schemas.microsoft.com/office/drawing/2014/main" id="{910E3D3D-0F06-44DA-AB65-1E8AED3D9587}"/>
              </a:ext>
            </a:extLst>
          </p:cNvPr>
          <p:cNvSpPr>
            <a:spLocks noGrp="1"/>
          </p:cNvSpPr>
          <p:nvPr>
            <p:ph type="sldNum" sz="quarter" idx="13"/>
          </p:nvPr>
        </p:nvSpPr>
        <p:spPr>
          <a:xfrm>
            <a:off x="11000232" y="6108192"/>
            <a:ext cx="548640" cy="548640"/>
          </a:xfrm>
          <a:prstGeom prst="ellipse">
            <a:avLst/>
          </a:prstGeom>
          <a:solidFill>
            <a:srgbClr val="7F7F7F"/>
          </a:solidFill>
        </p:spPr>
        <p:txBody>
          <a:bodyPr anchor="ctr">
            <a:normAutofit/>
          </a:bodyPr>
          <a:lstStyle/>
          <a:p>
            <a:pPr>
              <a:lnSpc>
                <a:spcPct val="90000"/>
              </a:lnSpc>
              <a:spcAft>
                <a:spcPts val="600"/>
              </a:spcAft>
            </a:pPr>
            <a:r>
              <a:rPr lang="en-ZA">
                <a:solidFill>
                  <a:srgbClr val="FFFFFF"/>
                </a:solidFill>
              </a:rPr>
              <a:t>page </a:t>
            </a:r>
            <a:fld id="{19B51A1E-902D-48AF-9020-955120F399B6}" type="slidenum">
              <a:rPr lang="en-ZA" b="1" i="1">
                <a:solidFill>
                  <a:srgbClr val="FFFFFF"/>
                </a:solidFill>
              </a:rPr>
              <a:pPr>
                <a:lnSpc>
                  <a:spcPct val="90000"/>
                </a:lnSpc>
                <a:spcAft>
                  <a:spcPts val="600"/>
                </a:spcAft>
              </a:pPr>
              <a:t>18</a:t>
            </a:fld>
            <a:endParaRPr lang="en-ZA" b="1" i="1">
              <a:solidFill>
                <a:srgbClr val="FFFFFF"/>
              </a:solidFill>
            </a:endParaRPr>
          </a:p>
        </p:txBody>
      </p:sp>
      <p:pic>
        <p:nvPicPr>
          <p:cNvPr id="9" name="Picture 8" descr="A close up of a logo&#10;&#10;Description automatically generated">
            <a:extLst>
              <a:ext uri="{FF2B5EF4-FFF2-40B4-BE49-F238E27FC236}">
                <a16:creationId xmlns:a16="http://schemas.microsoft.com/office/drawing/2014/main" id="{668C2026-238C-482A-A510-CD4DC64A962C}"/>
              </a:ext>
            </a:extLst>
          </p:cNvPr>
          <p:cNvPicPr>
            <a:picLocks noChangeAspect="1"/>
          </p:cNvPicPr>
          <p:nvPr/>
        </p:nvPicPr>
        <p:blipFill>
          <a:blip r:embed="rId4"/>
          <a:stretch>
            <a:fillRect/>
          </a:stretch>
        </p:blipFill>
        <p:spPr>
          <a:xfrm>
            <a:off x="5701777" y="3429000"/>
            <a:ext cx="5025696" cy="3517987"/>
          </a:xfrm>
          <a:prstGeom prst="rect">
            <a:avLst/>
          </a:prstGeom>
        </p:spPr>
      </p:pic>
    </p:spTree>
    <p:extLst>
      <p:ext uri="{BB962C8B-B14F-4D97-AF65-F5344CB8AC3E}">
        <p14:creationId xmlns:p14="http://schemas.microsoft.com/office/powerpoint/2010/main" val="261577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close up of a map&#10;&#10;Description automatically generated">
            <a:hlinkClick r:id="rId3"/>
            <a:extLst>
              <a:ext uri="{FF2B5EF4-FFF2-40B4-BE49-F238E27FC236}">
                <a16:creationId xmlns:a16="http://schemas.microsoft.com/office/drawing/2014/main" id="{569D8F43-4477-47E6-A2E5-F107BF4651C3}"/>
              </a:ext>
            </a:extLst>
          </p:cNvPr>
          <p:cNvPicPr>
            <a:picLocks noChangeAspect="1"/>
          </p:cNvPicPr>
          <p:nvPr/>
        </p:nvPicPr>
        <p:blipFill>
          <a:blip r:embed="rId4"/>
          <a:stretch>
            <a:fillRect/>
          </a:stretch>
        </p:blipFill>
        <p:spPr>
          <a:xfrm>
            <a:off x="2542970" y="121086"/>
            <a:ext cx="7106060" cy="6093447"/>
          </a:xfrm>
          <a:prstGeom prst="rect">
            <a:avLst/>
          </a:prstGeom>
        </p:spPr>
      </p:pic>
      <p:sp>
        <p:nvSpPr>
          <p:cNvPr id="5" name="Slide Number Placeholder 4">
            <a:extLst>
              <a:ext uri="{FF2B5EF4-FFF2-40B4-BE49-F238E27FC236}">
                <a16:creationId xmlns:a16="http://schemas.microsoft.com/office/drawing/2014/main" id="{631703FA-65E2-4E60-B9CE-387169A2F4AE}"/>
              </a:ext>
            </a:extLst>
          </p:cNvPr>
          <p:cNvSpPr>
            <a:spLocks noGrp="1"/>
          </p:cNvSpPr>
          <p:nvPr>
            <p:ph type="sldNum" sz="quarter" idx="12"/>
          </p:nvPr>
        </p:nvSpPr>
        <p:spPr>
          <a:xfrm>
            <a:off x="9067800" y="6356350"/>
            <a:ext cx="2743200" cy="365125"/>
          </a:xfrm>
        </p:spPr>
        <p:txBody>
          <a:bodyPr vert="horz" lIns="91440" tIns="45720" rIns="91440" bIns="45720" rtlCol="0" anchor="ctr">
            <a:normAutofit/>
          </a:bodyPr>
          <a:lstStyle/>
          <a:p>
            <a:pPr algn="r">
              <a:spcAft>
                <a:spcPts val="600"/>
              </a:spcAft>
            </a:pPr>
            <a:r>
              <a:rPr lang="en-US" sz="1200">
                <a:solidFill>
                  <a:schemeClr val="tx1">
                    <a:tint val="75000"/>
                  </a:schemeClr>
                </a:solidFill>
              </a:rPr>
              <a:t>page </a:t>
            </a:r>
            <a:fld id="{19B51A1E-902D-48AF-9020-955120F399B6}" type="slidenum">
              <a:rPr lang="en-US" sz="1200" b="1" i="1" smtClean="0">
                <a:solidFill>
                  <a:schemeClr val="tx1">
                    <a:tint val="75000"/>
                  </a:schemeClr>
                </a:solidFill>
              </a:rPr>
              <a:pPr algn="r">
                <a:spcAft>
                  <a:spcPts val="600"/>
                </a:spcAft>
              </a:pPr>
              <a:t>19</a:t>
            </a:fld>
            <a:endParaRPr lang="en-US" sz="1200" b="1" i="1">
              <a:solidFill>
                <a:schemeClr val="tx1">
                  <a:tint val="75000"/>
                </a:schemeClr>
              </a:solidFill>
            </a:endParaRPr>
          </a:p>
        </p:txBody>
      </p:sp>
    </p:spTree>
    <p:extLst>
      <p:ext uri="{BB962C8B-B14F-4D97-AF65-F5344CB8AC3E}">
        <p14:creationId xmlns:p14="http://schemas.microsoft.com/office/powerpoint/2010/main" val="217759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Placeholder 11" descr="Arial image of computer laptop keyboard and clipboard with form on it.  Also contains hands folded.">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5277678" y="136525"/>
            <a:ext cx="5676382" cy="6584950"/>
          </a:xfrm>
        </p:spPr>
      </p:pic>
      <p:sp>
        <p:nvSpPr>
          <p:cNvPr id="9" name="Rectangle 8" title="Overlay Graphic">
            <a:extLst>
              <a:ext uri="{FF2B5EF4-FFF2-40B4-BE49-F238E27FC236}">
                <a16:creationId xmlns:a16="http://schemas.microsoft.com/office/drawing/2014/main" id="{670550D9-B72F-46D0-B3A1-179DADF002AC}"/>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ZA" dirty="0"/>
              <a:t>page </a:t>
            </a:r>
            <a:fld id="{19B51A1E-902D-48AF-9020-955120F399B6}" type="slidenum">
              <a:rPr lang="en-ZA" smtClean="0"/>
              <a:pPr/>
              <a:t>2</a:t>
            </a:fld>
            <a:endParaRPr lang="en-ZA"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32001" y="457200"/>
            <a:ext cx="4444800" cy="5946016"/>
          </a:xfrm>
        </p:spPr>
        <p:txBody>
          <a:bodyPr/>
          <a:lstStyle/>
          <a:p>
            <a:pPr marL="0" indent="0">
              <a:buNone/>
            </a:pPr>
            <a:endParaRPr lang="en-ZA" sz="3200" dirty="0"/>
          </a:p>
          <a:p>
            <a:pPr marL="0" indent="0">
              <a:buNone/>
            </a:pPr>
            <a:r>
              <a:rPr lang="en-ZA" sz="3200" dirty="0"/>
              <a:t>Elisa White</a:t>
            </a:r>
          </a:p>
          <a:p>
            <a:pPr marL="0" indent="0">
              <a:buNone/>
            </a:pPr>
            <a:endParaRPr lang="en-ZA" sz="3200" dirty="0"/>
          </a:p>
          <a:p>
            <a:pPr marL="0" indent="0">
              <a:buNone/>
            </a:pPr>
            <a:r>
              <a:rPr lang="en-ZA" sz="3200" dirty="0"/>
              <a:t>Erica Rosa</a:t>
            </a:r>
          </a:p>
          <a:p>
            <a:pPr marL="0" indent="0">
              <a:buNone/>
            </a:pPr>
            <a:endParaRPr lang="en-ZA" sz="3200" dirty="0"/>
          </a:p>
          <a:p>
            <a:pPr marL="0" indent="0">
              <a:buNone/>
            </a:pPr>
            <a:r>
              <a:rPr lang="en-ZA" sz="3200" dirty="0"/>
              <a:t>Jensen </a:t>
            </a:r>
            <a:r>
              <a:rPr lang="en-ZA" sz="3200" dirty="0" err="1"/>
              <a:t>Binoji</a:t>
            </a:r>
            <a:endParaRPr lang="en-ZA" sz="3200" dirty="0"/>
          </a:p>
          <a:p>
            <a:pPr marL="0" indent="0">
              <a:buNone/>
            </a:pPr>
            <a:endParaRPr lang="en-ZA" sz="3200" dirty="0"/>
          </a:p>
          <a:p>
            <a:pPr marL="0" indent="0">
              <a:buNone/>
            </a:pPr>
            <a:r>
              <a:rPr lang="en-ZA" sz="3200" dirty="0"/>
              <a:t>Ted Stagner</a:t>
            </a:r>
          </a:p>
          <a:p>
            <a:pPr marL="0" indent="0">
              <a:buNone/>
            </a:pPr>
            <a:endParaRPr lang="en-ZA" sz="3200" dirty="0"/>
          </a:p>
          <a:p>
            <a:pPr marL="0" indent="0">
              <a:buNone/>
            </a:pPr>
            <a:r>
              <a:rPr lang="en-ZA" sz="3200" dirty="0"/>
              <a:t>Tim Halligan</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p:txBody>
          <a:bodyPr/>
          <a:lstStyle/>
          <a:p>
            <a:r>
              <a:rPr lang="en-ZA" dirty="0"/>
              <a:t>About Us</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a:xfrm>
            <a:off x="5573044" y="4767031"/>
            <a:ext cx="5085650" cy="1581785"/>
          </a:xfrm>
        </p:spPr>
        <p:txBody>
          <a:bodyPr/>
          <a:lstStyle/>
          <a:p>
            <a:r>
              <a:rPr lang="en-ZA" dirty="0"/>
              <a:t>Our mission is to find solutions to improve the deliverance of cost efficient healthcare as  Medicare moves towards a value based reimbursement structure.  </a:t>
            </a:r>
          </a:p>
        </p:txBody>
      </p:sp>
    </p:spTree>
    <p:extLst>
      <p:ext uri="{BB962C8B-B14F-4D97-AF65-F5344CB8AC3E}">
        <p14:creationId xmlns:p14="http://schemas.microsoft.com/office/powerpoint/2010/main" val="212272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0153B-F361-47B2-AA67-B6A926A80A5D}"/>
              </a:ext>
            </a:extLst>
          </p:cNvPr>
          <p:cNvSpPr>
            <a:spLocks noGrp="1"/>
          </p:cNvSpPr>
          <p:nvPr>
            <p:ph type="ctrTitle"/>
          </p:nvPr>
        </p:nvSpPr>
        <p:spPr>
          <a:xfrm>
            <a:off x="1069848" y="4590661"/>
            <a:ext cx="10210862" cy="1065690"/>
          </a:xfrm>
        </p:spPr>
        <p:txBody>
          <a:bodyPr>
            <a:normAutofit/>
          </a:bodyPr>
          <a:lstStyle/>
          <a:p>
            <a:r>
              <a:rPr lang="en-US" sz="5000" dirty="0"/>
              <a:t>Readmission Rates Analysis on Dialysis</a:t>
            </a:r>
          </a:p>
        </p:txBody>
      </p:sp>
      <p:pic>
        <p:nvPicPr>
          <p:cNvPr id="4" name="Picture 3" descr="A close up of a persons face&#10;&#10;Description automatically generated">
            <a:extLst>
              <a:ext uri="{FF2B5EF4-FFF2-40B4-BE49-F238E27FC236}">
                <a16:creationId xmlns:a16="http://schemas.microsoft.com/office/drawing/2014/main" id="{00AF8472-1CF1-48DF-AA72-3ED759272C63}"/>
              </a:ext>
            </a:extLst>
          </p:cNvPr>
          <p:cNvPicPr>
            <a:picLocks noChangeAspect="1"/>
          </p:cNvPicPr>
          <p:nvPr/>
        </p:nvPicPr>
        <p:blipFill rotWithShape="1">
          <a:blip r:embed="rId3"/>
          <a:srcRect r="558" b="2"/>
          <a:stretch/>
        </p:blipFill>
        <p:spPr>
          <a:xfrm>
            <a:off x="1069847" y="484632"/>
            <a:ext cx="10637520" cy="3556755"/>
          </a:xfrm>
          <a:prstGeom prst="rect">
            <a:avLst/>
          </a:prstGeom>
        </p:spPr>
      </p:pic>
    </p:spTree>
    <p:extLst>
      <p:ext uri="{BB962C8B-B14F-4D97-AF65-F5344CB8AC3E}">
        <p14:creationId xmlns:p14="http://schemas.microsoft.com/office/powerpoint/2010/main" val="3543475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FE3C-DCD9-4896-850D-9255C60171E9}"/>
              </a:ext>
            </a:extLst>
          </p:cNvPr>
          <p:cNvSpPr>
            <a:spLocks noGrp="1"/>
          </p:cNvSpPr>
          <p:nvPr>
            <p:ph type="title"/>
          </p:nvPr>
        </p:nvSpPr>
        <p:spPr>
          <a:xfrm>
            <a:off x="1063691" y="4049486"/>
            <a:ext cx="4825480" cy="1883228"/>
          </a:xfrm>
        </p:spPr>
        <p:txBody>
          <a:bodyPr>
            <a:normAutofit/>
          </a:bodyPr>
          <a:lstStyle/>
          <a:p>
            <a:pPr algn="r"/>
            <a:r>
              <a:rPr lang="en-US" sz="4100"/>
              <a:t>Conducted Machine Learning on Dialysis Data</a:t>
            </a:r>
          </a:p>
        </p:txBody>
      </p:sp>
      <p:pic>
        <p:nvPicPr>
          <p:cNvPr id="30" name="Content Placeholder 20">
            <a:extLst>
              <a:ext uri="{FF2B5EF4-FFF2-40B4-BE49-F238E27FC236}">
                <a16:creationId xmlns:a16="http://schemas.microsoft.com/office/drawing/2014/main" id="{6B406974-B7C4-4B30-9F73-4F6CF96698B2}"/>
              </a:ext>
            </a:extLst>
          </p:cNvPr>
          <p:cNvPicPr>
            <a:picLocks noChangeAspect="1"/>
          </p:cNvPicPr>
          <p:nvPr/>
        </p:nvPicPr>
        <p:blipFill>
          <a:blip r:embed="rId3"/>
          <a:stretch>
            <a:fillRect/>
          </a:stretch>
        </p:blipFill>
        <p:spPr>
          <a:xfrm>
            <a:off x="309244" y="1214056"/>
            <a:ext cx="5786756" cy="2575105"/>
          </a:xfrm>
          <a:prstGeom prst="rect">
            <a:avLst/>
          </a:prstGeom>
        </p:spPr>
      </p:pic>
      <p:pic>
        <p:nvPicPr>
          <p:cNvPr id="22" name="Content Placeholder 18">
            <a:extLst>
              <a:ext uri="{FF2B5EF4-FFF2-40B4-BE49-F238E27FC236}">
                <a16:creationId xmlns:a16="http://schemas.microsoft.com/office/drawing/2014/main" id="{F4F05533-48BC-4D9F-B093-B7C488824D3D}"/>
              </a:ext>
            </a:extLst>
          </p:cNvPr>
          <p:cNvPicPr>
            <a:picLocks noChangeAspect="1"/>
          </p:cNvPicPr>
          <p:nvPr/>
        </p:nvPicPr>
        <p:blipFill rotWithShape="1">
          <a:blip r:embed="rId4"/>
          <a:srcRect r="42194" b="-1"/>
          <a:stretch/>
        </p:blipFill>
        <p:spPr>
          <a:xfrm>
            <a:off x="6338317" y="1214056"/>
            <a:ext cx="5482697" cy="4718658"/>
          </a:xfrm>
          <a:prstGeom prst="rect">
            <a:avLst/>
          </a:prstGeom>
        </p:spPr>
      </p:pic>
      <p:sp>
        <p:nvSpPr>
          <p:cNvPr id="23" name="Arrow: Up 22">
            <a:extLst>
              <a:ext uri="{FF2B5EF4-FFF2-40B4-BE49-F238E27FC236}">
                <a16:creationId xmlns:a16="http://schemas.microsoft.com/office/drawing/2014/main" id="{B0334721-8C98-492F-BB09-48813142147E}"/>
              </a:ext>
            </a:extLst>
          </p:cNvPr>
          <p:cNvSpPr/>
          <p:nvPr/>
        </p:nvSpPr>
        <p:spPr>
          <a:xfrm>
            <a:off x="3132965" y="912405"/>
            <a:ext cx="650240" cy="4836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9A13346-4B0C-4502-9AF3-7F73B4495B9B}"/>
              </a:ext>
            </a:extLst>
          </p:cNvPr>
          <p:cNvSpPr txBox="1"/>
          <p:nvPr/>
        </p:nvSpPr>
        <p:spPr>
          <a:xfrm>
            <a:off x="2207192" y="553573"/>
            <a:ext cx="2538477" cy="369332"/>
          </a:xfrm>
          <a:prstGeom prst="rect">
            <a:avLst/>
          </a:prstGeom>
          <a:noFill/>
        </p:spPr>
        <p:txBody>
          <a:bodyPr wrap="square" rtlCol="0">
            <a:spAutoFit/>
          </a:bodyPr>
          <a:lstStyle/>
          <a:p>
            <a:r>
              <a:rPr lang="en-US" dirty="0"/>
              <a:t>Features for comparison</a:t>
            </a:r>
          </a:p>
        </p:txBody>
      </p:sp>
    </p:spTree>
    <p:extLst>
      <p:ext uri="{BB962C8B-B14F-4D97-AF65-F5344CB8AC3E}">
        <p14:creationId xmlns:p14="http://schemas.microsoft.com/office/powerpoint/2010/main" val="159466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2EE1D-1420-4184-BA91-3D80F1655257}"/>
              </a:ext>
            </a:extLst>
          </p:cNvPr>
          <p:cNvSpPr>
            <a:spLocks noGrp="1"/>
          </p:cNvSpPr>
          <p:nvPr>
            <p:ph type="title"/>
          </p:nvPr>
        </p:nvSpPr>
        <p:spPr>
          <a:xfrm>
            <a:off x="289933" y="289931"/>
            <a:ext cx="7109744" cy="3139069"/>
          </a:xfrm>
        </p:spPr>
        <p:txBody>
          <a:bodyPr>
            <a:normAutofit/>
          </a:bodyPr>
          <a:lstStyle/>
          <a:p>
            <a:r>
              <a:rPr lang="en-US" sz="3300" dirty="0"/>
              <a:t>Accuracy tests run on all models indicate almost similar scores</a:t>
            </a:r>
            <a:br>
              <a:rPr lang="en-US" sz="3300" dirty="0"/>
            </a:br>
            <a:br>
              <a:rPr lang="en-US" sz="3300" dirty="0"/>
            </a:br>
            <a:r>
              <a:rPr lang="en-US" sz="3600" i="1" dirty="0">
                <a:solidFill>
                  <a:schemeClr val="accent6">
                    <a:lumMod val="50000"/>
                  </a:schemeClr>
                </a:solidFill>
              </a:rPr>
              <a:t>HGB counts ,stands as one of the significant features contributing to high readmission rates .</a:t>
            </a:r>
            <a:endParaRPr lang="en-US" sz="3300" dirty="0"/>
          </a:p>
        </p:txBody>
      </p:sp>
      <p:pic>
        <p:nvPicPr>
          <p:cNvPr id="9" name="Picture 8" descr="A picture containing animal&#10;&#10;Description automatically generated">
            <a:extLst>
              <a:ext uri="{FF2B5EF4-FFF2-40B4-BE49-F238E27FC236}">
                <a16:creationId xmlns:a16="http://schemas.microsoft.com/office/drawing/2014/main" id="{CF2F7B7F-6A51-4C48-833B-73CD27BD5EC6}"/>
              </a:ext>
            </a:extLst>
          </p:cNvPr>
          <p:cNvPicPr>
            <a:picLocks noChangeAspect="1"/>
          </p:cNvPicPr>
          <p:nvPr/>
        </p:nvPicPr>
        <p:blipFill>
          <a:blip r:embed="rId3"/>
          <a:stretch>
            <a:fillRect/>
          </a:stretch>
        </p:blipFill>
        <p:spPr>
          <a:xfrm>
            <a:off x="289932" y="3466248"/>
            <a:ext cx="7109745" cy="2986092"/>
          </a:xfrm>
          <a:prstGeom prst="rect">
            <a:avLst/>
          </a:prstGeom>
        </p:spPr>
      </p:pic>
      <p:pic>
        <p:nvPicPr>
          <p:cNvPr id="10" name="Content Placeholder 4" descr="A screenshot of a cell phone&#10;&#10;Description automatically generated">
            <a:extLst>
              <a:ext uri="{FF2B5EF4-FFF2-40B4-BE49-F238E27FC236}">
                <a16:creationId xmlns:a16="http://schemas.microsoft.com/office/drawing/2014/main" id="{3BD21E7F-1CA0-4E1C-92B6-FD7CD7563423}"/>
              </a:ext>
            </a:extLst>
          </p:cNvPr>
          <p:cNvPicPr>
            <a:picLocks noChangeAspect="1"/>
          </p:cNvPicPr>
          <p:nvPr/>
        </p:nvPicPr>
        <p:blipFill>
          <a:blip r:embed="rId4"/>
          <a:stretch>
            <a:fillRect/>
          </a:stretch>
        </p:blipFill>
        <p:spPr>
          <a:xfrm>
            <a:off x="7543753" y="289931"/>
            <a:ext cx="4494029" cy="2996020"/>
          </a:xfrm>
          <a:prstGeom prst="rect">
            <a:avLst/>
          </a:prstGeom>
        </p:spPr>
      </p:pic>
      <p:pic>
        <p:nvPicPr>
          <p:cNvPr id="7" name="Picture 6">
            <a:extLst>
              <a:ext uri="{FF2B5EF4-FFF2-40B4-BE49-F238E27FC236}">
                <a16:creationId xmlns:a16="http://schemas.microsoft.com/office/drawing/2014/main" id="{E5985DF4-DB04-4711-8A5F-F3E8C7573164}"/>
              </a:ext>
            </a:extLst>
          </p:cNvPr>
          <p:cNvPicPr>
            <a:picLocks noChangeAspect="1"/>
          </p:cNvPicPr>
          <p:nvPr/>
        </p:nvPicPr>
        <p:blipFill>
          <a:blip r:embed="rId5"/>
          <a:stretch>
            <a:fillRect/>
          </a:stretch>
        </p:blipFill>
        <p:spPr>
          <a:xfrm>
            <a:off x="7543753" y="3466248"/>
            <a:ext cx="4479137" cy="2986092"/>
          </a:xfrm>
          <a:prstGeom prst="rect">
            <a:avLst/>
          </a:prstGeom>
        </p:spPr>
      </p:pic>
    </p:spTree>
    <p:extLst>
      <p:ext uri="{BB962C8B-B14F-4D97-AF65-F5344CB8AC3E}">
        <p14:creationId xmlns:p14="http://schemas.microsoft.com/office/powerpoint/2010/main" val="327190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descr="Stethescope laying on top of form">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177776" y="136525"/>
            <a:ext cx="4776284" cy="6584950"/>
          </a:xfrm>
        </p:spPr>
      </p:pic>
      <p:sp>
        <p:nvSpPr>
          <p:cNvPr id="9" name="Rectangle 8" title="Overlay Graphic">
            <a:extLst>
              <a:ext uri="{FF2B5EF4-FFF2-40B4-BE49-F238E27FC236}">
                <a16:creationId xmlns:a16="http://schemas.microsoft.com/office/drawing/2014/main" id="{D76A5F21-C887-4379-A20A-3CB406A1F102}"/>
              </a:ext>
            </a:extLst>
          </p:cNvPr>
          <p:cNvSpPr/>
          <p:nvPr/>
        </p:nvSpPr>
        <p:spPr bwMode="invGray">
          <a:xfrm rot="5400000">
            <a:off x="5273443" y="1040858"/>
            <a:ext cx="6584950" cy="477628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Content Placeholder 5">
            <a:extLst>
              <a:ext uri="{FF2B5EF4-FFF2-40B4-BE49-F238E27FC236}">
                <a16:creationId xmlns:a16="http://schemas.microsoft.com/office/drawing/2014/main" id="{F9513B8E-BE7A-486A-9F5A-9FEE77C9ED27}"/>
              </a:ext>
            </a:extLst>
          </p:cNvPr>
          <p:cNvSpPr>
            <a:spLocks noGrp="1"/>
          </p:cNvSpPr>
          <p:nvPr>
            <p:ph idx="13"/>
          </p:nvPr>
        </p:nvSpPr>
        <p:spPr>
          <a:xfrm>
            <a:off x="156117" y="136525"/>
            <a:ext cx="5858108" cy="6584168"/>
          </a:xfrm>
        </p:spPr>
        <p:txBody>
          <a:bodyPr/>
          <a:lstStyle/>
          <a:p>
            <a:pPr marL="0" indent="0">
              <a:buNone/>
            </a:pPr>
            <a:r>
              <a:rPr lang="en-ZA" sz="2800" dirty="0"/>
              <a:t>Medicare beneficiaries at home health facilities have consistent risk levels, with a few outliers.</a:t>
            </a:r>
          </a:p>
          <a:p>
            <a:pPr marL="0" indent="0">
              <a:buNone/>
            </a:pPr>
            <a:endParaRPr lang="en-ZA" sz="2800" dirty="0"/>
          </a:p>
          <a:p>
            <a:pPr marL="0" indent="0">
              <a:buNone/>
            </a:pPr>
            <a:r>
              <a:rPr lang="en-ZA" sz="2800" dirty="0"/>
              <a:t>Facilities with higher HCC scores have higher populations of chronic illnesses and should require additional funding for managing these populations.</a:t>
            </a:r>
          </a:p>
          <a:p>
            <a:pPr marL="0" indent="0">
              <a:buNone/>
            </a:pPr>
            <a:endParaRPr lang="en-ZA" sz="2800" dirty="0"/>
          </a:p>
          <a:p>
            <a:pPr marL="0" indent="0">
              <a:buNone/>
            </a:pPr>
            <a:r>
              <a:rPr lang="en-ZA" sz="2800" dirty="0"/>
              <a:t>Consider alternative methods of treatment for low risk beneficiaries at home health facilities.</a:t>
            </a:r>
          </a:p>
        </p:txBody>
      </p:sp>
      <p:sp>
        <p:nvSpPr>
          <p:cNvPr id="3" name="Title 2">
            <a:extLst>
              <a:ext uri="{FF2B5EF4-FFF2-40B4-BE49-F238E27FC236}">
                <a16:creationId xmlns:a16="http://schemas.microsoft.com/office/drawing/2014/main" id="{DF5E3BD5-1051-4A50-9F18-DFC536C0E08E}"/>
              </a:ext>
            </a:extLst>
          </p:cNvPr>
          <p:cNvSpPr>
            <a:spLocks noGrp="1"/>
          </p:cNvSpPr>
          <p:nvPr>
            <p:ph type="ctrTitle"/>
          </p:nvPr>
        </p:nvSpPr>
        <p:spPr bwMode="black"/>
        <p:txBody>
          <a:bodyPr/>
          <a:lstStyle/>
          <a:p>
            <a:r>
              <a:rPr lang="en-ZA" dirty="0"/>
              <a:t>Summary</a:t>
            </a:r>
          </a:p>
        </p:txBody>
      </p:sp>
      <p:sp>
        <p:nvSpPr>
          <p:cNvPr id="5" name="Slide Number Placeholder 4">
            <a:extLst>
              <a:ext uri="{FF2B5EF4-FFF2-40B4-BE49-F238E27FC236}">
                <a16:creationId xmlns:a16="http://schemas.microsoft.com/office/drawing/2014/main" id="{1CF390BA-F9E5-4A53-AE84-CFF647158688}"/>
              </a:ext>
            </a:extLst>
          </p:cNvPr>
          <p:cNvSpPr>
            <a:spLocks noGrp="1"/>
          </p:cNvSpPr>
          <p:nvPr>
            <p:ph type="sldNum" sz="quarter" idx="12"/>
          </p:nvPr>
        </p:nvSpPr>
        <p:spPr/>
        <p:txBody>
          <a:bodyPr/>
          <a:lstStyle/>
          <a:p>
            <a:r>
              <a:rPr lang="en-ZA" dirty="0"/>
              <a:t>page </a:t>
            </a:r>
            <a:fld id="{19B51A1E-902D-48AF-9020-955120F399B6}" type="slidenum">
              <a:rPr lang="en-ZA" b="1" i="1" smtClean="0"/>
              <a:pPr/>
              <a:t>23</a:t>
            </a:fld>
            <a:endParaRPr lang="en-ZA" b="1" i="1" dirty="0"/>
          </a:p>
        </p:txBody>
      </p:sp>
    </p:spTree>
    <p:extLst>
      <p:ext uri="{BB962C8B-B14F-4D97-AF65-F5344CB8AC3E}">
        <p14:creationId xmlns:p14="http://schemas.microsoft.com/office/powerpoint/2010/main" val="319024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title="Overlay Graphic">
            <a:extLst>
              <a:ext uri="{FF2B5EF4-FFF2-40B4-BE49-F238E27FC236}">
                <a16:creationId xmlns:a16="http://schemas.microsoft.com/office/drawing/2014/main" id="{5396BE43-2D46-4002-A946-60FC5900EC15}"/>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ZA" dirty="0"/>
              <a:t>page </a:t>
            </a:r>
            <a:fld id="{19B51A1E-902D-48AF-9020-955120F399B6}" type="slidenum">
              <a:rPr lang="en-ZA" smtClean="0"/>
              <a:pPr/>
              <a:t>24</a:t>
            </a:fld>
            <a:endParaRPr lang="en-ZA" dirty="0"/>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ZA" dirty="0"/>
              <a:t>Thank You</a:t>
            </a:r>
            <a:br>
              <a:rPr lang="en-ZA" dirty="0"/>
            </a:br>
            <a:br>
              <a:rPr lang="en-ZA" dirty="0"/>
            </a:br>
            <a:r>
              <a:rPr lang="en-ZA" dirty="0"/>
              <a:t>Questions?</a:t>
            </a:r>
          </a:p>
        </p:txBody>
      </p:sp>
    </p:spTree>
    <p:extLst>
      <p:ext uri="{BB962C8B-B14F-4D97-AF65-F5344CB8AC3E}">
        <p14:creationId xmlns:p14="http://schemas.microsoft.com/office/powerpoint/2010/main" val="311331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p:txBody>
          <a:bodyPr/>
          <a:lstStyle/>
          <a:p>
            <a:r>
              <a:rPr lang="en-ZA" dirty="0"/>
              <a:t>The Problem</a:t>
            </a: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a:xfrm>
            <a:off x="1162169" y="3893513"/>
            <a:ext cx="1960592" cy="545246"/>
          </a:xfrm>
        </p:spPr>
        <p:txBody>
          <a:bodyPr/>
          <a:lstStyle/>
          <a:p>
            <a:r>
              <a:rPr lang="en-ZA" dirty="0"/>
              <a:t>Increasing Medicare Population</a:t>
            </a:r>
          </a:p>
        </p:txBody>
      </p:sp>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8"/>
          </p:nvPr>
        </p:nvSpPr>
        <p:spPr>
          <a:xfrm>
            <a:off x="1248837" y="4612527"/>
            <a:ext cx="1787257" cy="1066171"/>
          </a:xfrm>
        </p:spPr>
        <p:txBody>
          <a:bodyPr/>
          <a:lstStyle/>
          <a:p>
            <a:r>
              <a:rPr lang="en-ZA" dirty="0"/>
              <a:t>The Medicare Population is projected to increase at a greater rate than any other demographic.</a:t>
            </a:r>
          </a:p>
          <a:p>
            <a:endParaRPr lang="en-ZA" dirty="0"/>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a:xfrm>
            <a:off x="5066545" y="3893513"/>
            <a:ext cx="1620000" cy="545246"/>
          </a:xfrm>
        </p:spPr>
        <p:txBody>
          <a:bodyPr/>
          <a:lstStyle/>
          <a:p>
            <a:r>
              <a:rPr lang="en-ZA" dirty="0"/>
              <a:t>Increasing Medicare Spend</a:t>
            </a:r>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34"/>
          </p:nvPr>
        </p:nvSpPr>
        <p:spPr>
          <a:xfrm>
            <a:off x="4984883" y="4577815"/>
            <a:ext cx="1916249" cy="720000"/>
          </a:xfrm>
        </p:spPr>
        <p:txBody>
          <a:bodyPr/>
          <a:lstStyle/>
          <a:p>
            <a:r>
              <a:rPr lang="pt-BR" dirty="0"/>
              <a:t>Medicare Beneficiary spending is expected to continue rising annually. </a:t>
            </a:r>
          </a:p>
          <a:p>
            <a:endParaRPr lang="en-ZA" dirty="0"/>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a:xfrm>
            <a:off x="8827698" y="3986136"/>
            <a:ext cx="1902544" cy="360000"/>
          </a:xfrm>
        </p:spPr>
        <p:txBody>
          <a:bodyPr/>
          <a:lstStyle/>
          <a:p>
            <a:r>
              <a:rPr lang="en-ZA" dirty="0"/>
              <a:t>Decreasing Funding</a:t>
            </a: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36"/>
          </p:nvPr>
        </p:nvSpPr>
        <p:spPr>
          <a:xfrm>
            <a:off x="9018227" y="4577815"/>
            <a:ext cx="1620000" cy="720000"/>
          </a:xfrm>
        </p:spPr>
        <p:txBody>
          <a:bodyPr/>
          <a:lstStyle/>
          <a:p>
            <a:r>
              <a:rPr lang="en-ZA" dirty="0"/>
              <a:t>The Medicare fund is projected to be depleted by 2026.</a:t>
            </a:r>
          </a:p>
          <a:p>
            <a:endParaRPr lang="en-ZA" dirty="0"/>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46"/>
          </p:nvPr>
        </p:nvSpPr>
        <p:spPr/>
        <p:txBody>
          <a:bodyPr/>
          <a:lstStyle/>
          <a:p>
            <a:r>
              <a:rPr lang="en-ZA" dirty="0"/>
              <a:t>page </a:t>
            </a:r>
            <a:fld id="{19B51A1E-902D-48AF-9020-955120F399B6}" type="slidenum">
              <a:rPr lang="en-ZA" smtClean="0"/>
              <a:pPr/>
              <a:t>3</a:t>
            </a:fld>
            <a:endParaRPr lang="en-ZA" dirty="0"/>
          </a:p>
        </p:txBody>
      </p:sp>
      <p:pic>
        <p:nvPicPr>
          <p:cNvPr id="25" name="Picture 24" descr="A picture containing text&#10;&#10;Description automatically generated">
            <a:extLst>
              <a:ext uri="{FF2B5EF4-FFF2-40B4-BE49-F238E27FC236}">
                <a16:creationId xmlns:a16="http://schemas.microsoft.com/office/drawing/2014/main" id="{2FC275B6-3ECA-4405-8FE1-26674E531AE7}"/>
              </a:ext>
            </a:extLst>
          </p:cNvPr>
          <p:cNvPicPr>
            <a:picLocks noChangeAspect="1"/>
          </p:cNvPicPr>
          <p:nvPr/>
        </p:nvPicPr>
        <p:blipFill>
          <a:blip r:embed="rId3"/>
          <a:stretch>
            <a:fillRect/>
          </a:stretch>
        </p:blipFill>
        <p:spPr>
          <a:xfrm>
            <a:off x="113458" y="1712387"/>
            <a:ext cx="4336407" cy="1335613"/>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CA5C6A6F-22C3-41F9-BABA-6C7FAF7C5334}"/>
              </a:ext>
            </a:extLst>
          </p:cNvPr>
          <p:cNvPicPr>
            <a:picLocks noChangeAspect="1"/>
          </p:cNvPicPr>
          <p:nvPr/>
        </p:nvPicPr>
        <p:blipFill>
          <a:blip r:embed="rId4"/>
          <a:stretch>
            <a:fillRect/>
          </a:stretch>
        </p:blipFill>
        <p:spPr>
          <a:xfrm>
            <a:off x="7760628" y="1552504"/>
            <a:ext cx="3888398" cy="2110104"/>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933C2653-A56C-483B-B0C2-F06A2BD4F5E0}"/>
              </a:ext>
            </a:extLst>
          </p:cNvPr>
          <p:cNvPicPr>
            <a:picLocks noChangeAspect="1"/>
          </p:cNvPicPr>
          <p:nvPr/>
        </p:nvPicPr>
        <p:blipFill>
          <a:blip r:embed="rId5"/>
          <a:stretch>
            <a:fillRect/>
          </a:stretch>
        </p:blipFill>
        <p:spPr>
          <a:xfrm>
            <a:off x="4494394" y="1365748"/>
            <a:ext cx="2935493" cy="2401212"/>
          </a:xfrm>
          <a:prstGeom prst="rect">
            <a:avLst/>
          </a:prstGeom>
        </p:spPr>
      </p:pic>
      <p:sp>
        <p:nvSpPr>
          <p:cNvPr id="34" name="TextBox 33">
            <a:extLst>
              <a:ext uri="{FF2B5EF4-FFF2-40B4-BE49-F238E27FC236}">
                <a16:creationId xmlns:a16="http://schemas.microsoft.com/office/drawing/2014/main" id="{1EB99E65-2466-4556-938E-6C626846C739}"/>
              </a:ext>
            </a:extLst>
          </p:cNvPr>
          <p:cNvSpPr txBox="1"/>
          <p:nvPr/>
        </p:nvSpPr>
        <p:spPr>
          <a:xfrm>
            <a:off x="1800045" y="6090249"/>
            <a:ext cx="8838182" cy="276999"/>
          </a:xfrm>
          <a:prstGeom prst="rect">
            <a:avLst/>
          </a:prstGeom>
          <a:noFill/>
        </p:spPr>
        <p:txBody>
          <a:bodyPr wrap="square" rtlCol="0">
            <a:spAutoFit/>
          </a:bodyPr>
          <a:lstStyle/>
          <a:p>
            <a:pPr algn="ctr"/>
            <a:r>
              <a:rPr lang="en-US" sz="1200" dirty="0"/>
              <a:t>https://www.politico.com/agenda/story/2018/09/12/medicare-baby-boomers-trust-fund-000694</a:t>
            </a:r>
          </a:p>
        </p:txBody>
      </p:sp>
    </p:spTree>
    <p:extLst>
      <p:ext uri="{BB962C8B-B14F-4D97-AF65-F5344CB8AC3E}">
        <p14:creationId xmlns:p14="http://schemas.microsoft.com/office/powerpoint/2010/main" val="2712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Placeholder 26" descr="Teacher pointing at board icon">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p:txBody>
          <a:bodyPr/>
          <a:lstStyle/>
          <a:p>
            <a:r>
              <a:rPr lang="en-ZA" dirty="0"/>
              <a:t>Prioritize</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p:txBody>
          <a:bodyPr/>
          <a:lstStyle/>
          <a:p>
            <a:r>
              <a:rPr lang="en-ZA" dirty="0"/>
              <a:t>Home Health Dataset Analysis for understanding of current population.</a:t>
            </a:r>
          </a:p>
        </p:txBody>
      </p:sp>
      <p:pic>
        <p:nvPicPr>
          <p:cNvPr id="29" name="Picture Placeholder 28" descr="Lecturer at podium icon">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p:txBody>
          <a:bodyPr/>
          <a:lstStyle/>
          <a:p>
            <a:r>
              <a:rPr lang="en-ZA" dirty="0"/>
              <a:t>Model</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2562659" y="4471986"/>
            <a:ext cx="1620000" cy="839315"/>
          </a:xfrm>
        </p:spPr>
        <p:txBody>
          <a:bodyPr/>
          <a:lstStyle/>
          <a:p>
            <a:r>
              <a:rPr lang="pt-BR" dirty="0"/>
              <a:t>Create Risk Adjustment model using Home Health Dataset</a:t>
            </a:r>
          </a:p>
        </p:txBody>
      </p:sp>
      <p:pic>
        <p:nvPicPr>
          <p:cNvPr id="31" name="Picture Placeholder 30" descr="Coins icon">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p:txBody>
          <a:bodyPr/>
          <a:lstStyle/>
          <a:p>
            <a:r>
              <a:rPr lang="en-ZA" dirty="0"/>
              <a:t>Monetize</a:t>
            </a:r>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4591455" y="4471987"/>
            <a:ext cx="1825227" cy="720000"/>
          </a:xfrm>
        </p:spPr>
        <p:txBody>
          <a:bodyPr/>
          <a:lstStyle/>
          <a:p>
            <a:r>
              <a:rPr lang="en-ZA" dirty="0"/>
              <a:t>Use model to recommend expenditure adjustments</a:t>
            </a:r>
          </a:p>
        </p:txBody>
      </p:sp>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9" cstate="screen">
            <a:extLst>
              <a:ext uri="{28A0092B-C50C-407E-A947-70E740481C1C}">
                <a14:useLocalDpi xmlns:a14="http://schemas.microsoft.com/office/drawing/2010/main"/>
              </a:ext>
            </a:extLst>
          </a:blip>
          <a:srcRect/>
          <a:stretch/>
        </p:blipFill>
        <p:spPr/>
      </p:pic>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ZA" dirty="0"/>
              <a:t>page </a:t>
            </a:r>
            <a:fld id="{19B51A1E-902D-48AF-9020-955120F399B6}" type="slidenum">
              <a:rPr lang="en-ZA" smtClean="0"/>
              <a:pPr/>
              <a:t>4</a:t>
            </a:fld>
            <a:endParaRPr lang="en-ZA" dirty="0"/>
          </a:p>
        </p:txBody>
      </p:sp>
      <p:sp>
        <p:nvSpPr>
          <p:cNvPr id="25" name="Rectangle 24" title="Primary Overlay Graphic">
            <a:extLst>
              <a:ext uri="{FF2B5EF4-FFF2-40B4-BE49-F238E27FC236}">
                <a16:creationId xmlns:a16="http://schemas.microsoft.com/office/drawing/2014/main" id="{856BDBEA-2EB9-46A6-9498-C171B6423C9B}"/>
              </a:ext>
            </a:extLst>
          </p:cNvPr>
          <p:cNvSpPr/>
          <p:nvPr/>
        </p:nvSpPr>
        <p:spPr bwMode="ltGray">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7" name="Rectangle 16" title="Overlay Graphic">
            <a:extLst>
              <a:ext uri="{FF2B5EF4-FFF2-40B4-BE49-F238E27FC236}">
                <a16:creationId xmlns:a16="http://schemas.microsoft.com/office/drawing/2014/main" id="{C2754AEE-CBBA-41D9-960E-3119BC1B8D1B}"/>
              </a:ext>
            </a:extLst>
          </p:cNvPr>
          <p:cNvSpPr/>
          <p:nvPr/>
        </p:nvSpPr>
        <p:spPr bwMode="invGray">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p:txBody>
          <a:bodyPr/>
          <a:lstStyle/>
          <a:p>
            <a:r>
              <a:rPr lang="en-ZA" dirty="0"/>
              <a:t>Solution</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p:txBody>
          <a:bodyPr/>
          <a:lstStyle/>
          <a:p>
            <a:r>
              <a:rPr lang="en-ZA" dirty="0"/>
              <a:t>Create a Risk Adjustment model for high risk beneficiary predictions to adjust reimbursement for improved cost effective care.</a:t>
            </a:r>
          </a:p>
        </p:txBody>
      </p:sp>
    </p:spTree>
    <p:extLst>
      <p:ext uri="{BB962C8B-B14F-4D97-AF65-F5344CB8AC3E}">
        <p14:creationId xmlns:p14="http://schemas.microsoft.com/office/powerpoint/2010/main" val="337845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descr="Image containing medical tweezers of various sizes, some pills, and a hand holding a pen writing on a piece of paper attached to a clipboard">
            <a:extLst>
              <a:ext uri="{FF2B5EF4-FFF2-40B4-BE49-F238E27FC236}">
                <a16:creationId xmlns:a16="http://schemas.microsoft.com/office/drawing/2014/main" id="{58E8F1D1-2E7D-42A1-89B1-02F0157F58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2" name="Rectangle 11" title="Overlay Graphic">
            <a:extLst>
              <a:ext uri="{FF2B5EF4-FFF2-40B4-BE49-F238E27FC236}">
                <a16:creationId xmlns:a16="http://schemas.microsoft.com/office/drawing/2014/main" id="{1D3F6556-8AF2-4DC2-86FE-E38011E946E6}"/>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697DC055-29AA-4AE9-8621-A0765113CDFB}"/>
              </a:ext>
            </a:extLst>
          </p:cNvPr>
          <p:cNvSpPr>
            <a:spLocks noGrp="1"/>
          </p:cNvSpPr>
          <p:nvPr>
            <p:ph type="ctrTitle"/>
          </p:nvPr>
        </p:nvSpPr>
        <p:spPr bwMode="black"/>
        <p:txBody>
          <a:bodyPr/>
          <a:lstStyle/>
          <a:p>
            <a:r>
              <a:rPr lang="en-ZA" dirty="0"/>
              <a:t>Dataset Preliminary Analysis</a:t>
            </a:r>
          </a:p>
        </p:txBody>
      </p:sp>
      <p:sp>
        <p:nvSpPr>
          <p:cNvPr id="5" name="Slide Number Placeholder 4">
            <a:extLst>
              <a:ext uri="{FF2B5EF4-FFF2-40B4-BE49-F238E27FC236}">
                <a16:creationId xmlns:a16="http://schemas.microsoft.com/office/drawing/2014/main" id="{631703FA-65E2-4E60-B9CE-387169A2F4AE}"/>
              </a:ext>
            </a:extLst>
          </p:cNvPr>
          <p:cNvSpPr>
            <a:spLocks noGrp="1"/>
          </p:cNvSpPr>
          <p:nvPr>
            <p:ph type="sldNum" sz="quarter" idx="12"/>
          </p:nvPr>
        </p:nvSpPr>
        <p:spPr/>
        <p:txBody>
          <a:bodyPr/>
          <a:lstStyle/>
          <a:p>
            <a:r>
              <a:rPr lang="en-ZA" dirty="0"/>
              <a:t>page </a:t>
            </a:r>
            <a:fld id="{19B51A1E-902D-48AF-9020-955120F399B6}" type="slidenum">
              <a:rPr lang="en-ZA" b="1" i="1" smtClean="0"/>
              <a:pPr/>
              <a:t>5</a:t>
            </a:fld>
            <a:endParaRPr lang="en-ZA" b="1" i="1" dirty="0"/>
          </a:p>
        </p:txBody>
      </p:sp>
    </p:spTree>
    <p:extLst>
      <p:ext uri="{BB962C8B-B14F-4D97-AF65-F5344CB8AC3E}">
        <p14:creationId xmlns:p14="http://schemas.microsoft.com/office/powerpoint/2010/main" val="83314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apples to oranges">
            <a:extLst>
              <a:ext uri="{FF2B5EF4-FFF2-40B4-BE49-F238E27FC236}">
                <a16:creationId xmlns:a16="http://schemas.microsoft.com/office/drawing/2014/main" id="{D9B800FB-8872-4C61-B800-5933AC7638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30" r="14629" b="1"/>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3" name="Oval 7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63821FC-5A1C-47E8-A586-3177C3498204}"/>
              </a:ext>
            </a:extLst>
          </p:cNvPr>
          <p:cNvSpPr>
            <a:spLocks noGrp="1"/>
          </p:cNvSpPr>
          <p:nvPr>
            <p:ph type="title"/>
          </p:nvPr>
        </p:nvSpPr>
        <p:spPr>
          <a:xfrm>
            <a:off x="804998" y="4551037"/>
            <a:ext cx="5021782" cy="1509931"/>
          </a:xfrm>
        </p:spPr>
        <p:txBody>
          <a:bodyPr>
            <a:normAutofit/>
          </a:bodyPr>
          <a:lstStyle/>
          <a:p>
            <a:r>
              <a:rPr lang="en-ZA" sz="4000">
                <a:solidFill>
                  <a:srgbClr val="000000"/>
                </a:solidFill>
              </a:rPr>
              <a:t>Hierarchical Condition Category (HCC) Scores</a:t>
            </a:r>
          </a:p>
        </p:txBody>
      </p:sp>
      <p:sp>
        <p:nvSpPr>
          <p:cNvPr id="3" name="Content Placeholder 2">
            <a:extLst>
              <a:ext uri="{FF2B5EF4-FFF2-40B4-BE49-F238E27FC236}">
                <a16:creationId xmlns:a16="http://schemas.microsoft.com/office/drawing/2014/main" id="{4BD964BC-35A3-4E70-94B0-3FF95E1314FA}"/>
              </a:ext>
            </a:extLst>
          </p:cNvPr>
          <p:cNvSpPr>
            <a:spLocks noGrp="1"/>
          </p:cNvSpPr>
          <p:nvPr>
            <p:ph idx="1"/>
          </p:nvPr>
        </p:nvSpPr>
        <p:spPr>
          <a:xfrm>
            <a:off x="5609063" y="4551037"/>
            <a:ext cx="6423103" cy="1509935"/>
          </a:xfrm>
        </p:spPr>
        <p:txBody>
          <a:bodyPr anchor="ctr">
            <a:normAutofit fontScale="92500" lnSpcReduction="10000"/>
          </a:bodyPr>
          <a:lstStyle/>
          <a:p>
            <a:r>
              <a:rPr lang="en-US" sz="2400" dirty="0">
                <a:solidFill>
                  <a:srgbClr val="000000"/>
                </a:solidFill>
              </a:rPr>
              <a:t>Capitation vs Pay for Performance</a:t>
            </a:r>
          </a:p>
          <a:p>
            <a:r>
              <a:rPr lang="en-US" sz="2400" dirty="0">
                <a:solidFill>
                  <a:srgbClr val="000000"/>
                </a:solidFill>
              </a:rPr>
              <a:t>Risk Adjustment Mechanisms</a:t>
            </a:r>
          </a:p>
          <a:p>
            <a:r>
              <a:rPr lang="en-US" sz="2400" dirty="0">
                <a:solidFill>
                  <a:srgbClr val="000000"/>
                </a:solidFill>
              </a:rPr>
              <a:t>CMS HCC Scores</a:t>
            </a:r>
          </a:p>
          <a:p>
            <a:r>
              <a:rPr lang="en-US" sz="2400" dirty="0">
                <a:solidFill>
                  <a:srgbClr val="000000"/>
                </a:solidFill>
              </a:rPr>
              <a:t>Specialty-specific risk adjustment model</a:t>
            </a:r>
          </a:p>
        </p:txBody>
      </p:sp>
      <p:sp>
        <p:nvSpPr>
          <p:cNvPr id="4" name="Slide Number Placeholder 3">
            <a:extLst>
              <a:ext uri="{FF2B5EF4-FFF2-40B4-BE49-F238E27FC236}">
                <a16:creationId xmlns:a16="http://schemas.microsoft.com/office/drawing/2014/main" id="{85FEAF5B-0380-4D9E-AFCD-1C09EBE77695}"/>
              </a:ext>
            </a:extLst>
          </p:cNvPr>
          <p:cNvSpPr>
            <a:spLocks noGrp="1"/>
          </p:cNvSpPr>
          <p:nvPr>
            <p:ph type="sldNum" sz="quarter" idx="13"/>
          </p:nvPr>
        </p:nvSpPr>
        <p:spPr>
          <a:xfrm>
            <a:off x="10825930" y="6223702"/>
            <a:ext cx="570728" cy="314067"/>
          </a:xfrm>
        </p:spPr>
        <p:txBody>
          <a:bodyPr>
            <a:normAutofit/>
          </a:bodyPr>
          <a:lstStyle/>
          <a:p>
            <a:pPr>
              <a:spcAft>
                <a:spcPts val="600"/>
              </a:spcAft>
            </a:pPr>
            <a:r>
              <a:rPr lang="en-ZA" sz="1100">
                <a:solidFill>
                  <a:srgbClr val="898989"/>
                </a:solidFill>
              </a:rPr>
              <a:t>page </a:t>
            </a:r>
            <a:fld id="{19B51A1E-902D-48AF-9020-955120F399B6}" type="slidenum">
              <a:rPr lang="en-ZA" sz="1100" b="1" i="1">
                <a:solidFill>
                  <a:srgbClr val="898989"/>
                </a:solidFill>
              </a:rPr>
              <a:pPr>
                <a:spcAft>
                  <a:spcPts val="600"/>
                </a:spcAft>
              </a:pPr>
              <a:t>6</a:t>
            </a:fld>
            <a:endParaRPr lang="en-ZA" sz="1100" b="1" i="1">
              <a:solidFill>
                <a:srgbClr val="898989"/>
              </a:solidFill>
            </a:endParaRPr>
          </a:p>
        </p:txBody>
      </p:sp>
    </p:spTree>
    <p:extLst>
      <p:ext uri="{BB962C8B-B14F-4D97-AF65-F5344CB8AC3E}">
        <p14:creationId xmlns:p14="http://schemas.microsoft.com/office/powerpoint/2010/main" val="363586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map&#10;&#10;Description automatically generated">
            <a:hlinkClick r:id="rId3"/>
            <a:extLst>
              <a:ext uri="{FF2B5EF4-FFF2-40B4-BE49-F238E27FC236}">
                <a16:creationId xmlns:a16="http://schemas.microsoft.com/office/drawing/2014/main" id="{A6CDB5BE-5E16-4928-911D-6010A1A4FD17}"/>
              </a:ext>
            </a:extLst>
          </p:cNvPr>
          <p:cNvPicPr>
            <a:picLocks noGrp="1" noChangeAspect="1"/>
          </p:cNvPicPr>
          <p:nvPr>
            <p:ph idx="1"/>
          </p:nvPr>
        </p:nvPicPr>
        <p:blipFill>
          <a:blip r:embed="rId4"/>
          <a:stretch>
            <a:fillRect/>
          </a:stretch>
        </p:blipFill>
        <p:spPr>
          <a:xfrm>
            <a:off x="1230439" y="643467"/>
            <a:ext cx="9731122" cy="5571066"/>
          </a:xfrm>
          <a:prstGeom prst="rect">
            <a:avLst/>
          </a:prstGeom>
        </p:spPr>
      </p:pic>
      <p:sp>
        <p:nvSpPr>
          <p:cNvPr id="4" name="Slide Number Placeholder 3">
            <a:extLst>
              <a:ext uri="{FF2B5EF4-FFF2-40B4-BE49-F238E27FC236}">
                <a16:creationId xmlns:a16="http://schemas.microsoft.com/office/drawing/2014/main" id="{FA43D089-96DE-4EA8-A341-EF591B5312D4}"/>
              </a:ext>
            </a:extLst>
          </p:cNvPr>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lgn="r">
              <a:spcAft>
                <a:spcPts val="600"/>
              </a:spcAft>
            </a:pPr>
            <a:r>
              <a:rPr lang="en-US" sz="1200">
                <a:solidFill>
                  <a:schemeClr val="tx1">
                    <a:tint val="75000"/>
                  </a:schemeClr>
                </a:solidFill>
              </a:rPr>
              <a:t>page </a:t>
            </a:r>
            <a:fld id="{19B51A1E-902D-48AF-9020-955120F399B6}" type="slidenum">
              <a:rPr lang="en-US" sz="1200" b="1" i="1" smtClean="0">
                <a:solidFill>
                  <a:schemeClr val="tx1">
                    <a:tint val="75000"/>
                  </a:schemeClr>
                </a:solidFill>
              </a:rPr>
              <a:pPr algn="r">
                <a:spcAft>
                  <a:spcPts val="600"/>
                </a:spcAft>
              </a:pPr>
              <a:t>7</a:t>
            </a:fld>
            <a:endParaRPr lang="en-US" sz="1200" b="1" i="1">
              <a:solidFill>
                <a:schemeClr val="tx1">
                  <a:tint val="75000"/>
                </a:schemeClr>
              </a:solidFill>
            </a:endParaRPr>
          </a:p>
        </p:txBody>
      </p:sp>
    </p:spTree>
    <p:extLst>
      <p:ext uri="{BB962C8B-B14F-4D97-AF65-F5344CB8AC3E}">
        <p14:creationId xmlns:p14="http://schemas.microsoft.com/office/powerpoint/2010/main" val="401684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Placeholder 27" descr="Arm and blood pressure machine reading scale">
            <a:extLst>
              <a:ext uri="{FF2B5EF4-FFF2-40B4-BE49-F238E27FC236}">
                <a16:creationId xmlns:a16="http://schemas.microsoft.com/office/drawing/2014/main" id="{4B4A8784-FED8-4626-8883-762E38E9655D}"/>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ZA" dirty="0"/>
              <a:t>page </a:t>
            </a:r>
            <a:fld id="{19B51A1E-902D-48AF-9020-955120F399B6}" type="slidenum">
              <a:rPr lang="en-ZA" smtClean="0"/>
              <a:pPr/>
              <a:t>8</a:t>
            </a:fld>
            <a:endParaRPr lang="en-ZA" dirty="0"/>
          </a:p>
        </p:txBody>
      </p:sp>
      <p:sp>
        <p:nvSpPr>
          <p:cNvPr id="20" name="Rectangle 19" title="Overlay Graphic">
            <a:extLst>
              <a:ext uri="{FF2B5EF4-FFF2-40B4-BE49-F238E27FC236}">
                <a16:creationId xmlns:a16="http://schemas.microsoft.com/office/drawing/2014/main" id="{C737364B-3FFB-4CAE-B936-630FCC5E93B5}"/>
              </a:ext>
            </a:extLst>
          </p:cNvPr>
          <p:cNvSpPr/>
          <p:nvPr/>
        </p:nvSpPr>
        <p:spPr bwMode="invGray">
          <a:xfrm rot="5400000">
            <a:off x="7151843" y="2919259"/>
            <a:ext cx="3292473"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black">
          <a:xfrm>
            <a:off x="6865945" y="4609272"/>
            <a:ext cx="3863221" cy="720000"/>
          </a:xfrm>
        </p:spPr>
        <p:txBody>
          <a:bodyPr/>
          <a:lstStyle/>
          <a:p>
            <a:pPr algn="ctr"/>
            <a:r>
              <a:rPr lang="en-ZA" dirty="0"/>
              <a:t>The Model</a:t>
            </a:r>
          </a:p>
        </p:txBody>
      </p:sp>
      <p:pic>
        <p:nvPicPr>
          <p:cNvPr id="4" name="Picture 3" descr="A screenshot of a cell phone&#10;&#10;Description automatically generated">
            <a:extLst>
              <a:ext uri="{FF2B5EF4-FFF2-40B4-BE49-F238E27FC236}">
                <a16:creationId xmlns:a16="http://schemas.microsoft.com/office/drawing/2014/main" id="{F0D9EC1E-B8AD-4081-B775-0CE8556D1279}"/>
              </a:ext>
            </a:extLst>
          </p:cNvPr>
          <p:cNvPicPr>
            <a:picLocks noChangeAspect="1"/>
          </p:cNvPicPr>
          <p:nvPr/>
        </p:nvPicPr>
        <p:blipFill rotWithShape="1">
          <a:blip r:embed="rId4"/>
          <a:srcRect t="9918" r="12880"/>
          <a:stretch/>
        </p:blipFill>
        <p:spPr>
          <a:xfrm>
            <a:off x="166340" y="604874"/>
            <a:ext cx="6325700" cy="5606354"/>
          </a:xfrm>
          <a:prstGeom prst="rect">
            <a:avLst/>
          </a:prstGeom>
        </p:spPr>
      </p:pic>
    </p:spTree>
    <p:extLst>
      <p:ext uri="{BB962C8B-B14F-4D97-AF65-F5344CB8AC3E}">
        <p14:creationId xmlns:p14="http://schemas.microsoft.com/office/powerpoint/2010/main" val="400291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ZA" dirty="0"/>
              <a:t>page </a:t>
            </a:r>
            <a:fld id="{19B51A1E-902D-48AF-9020-955120F399B6}" type="slidenum">
              <a:rPr lang="en-ZA" smtClean="0"/>
              <a:pPr/>
              <a:t>9</a:t>
            </a:fld>
            <a:endParaRPr lang="en-ZA" dirty="0"/>
          </a:p>
        </p:txBody>
      </p:sp>
      <p:sp>
        <p:nvSpPr>
          <p:cNvPr id="6" name="TextBox 5">
            <a:extLst>
              <a:ext uri="{FF2B5EF4-FFF2-40B4-BE49-F238E27FC236}">
                <a16:creationId xmlns:a16="http://schemas.microsoft.com/office/drawing/2014/main" id="{ECB877AC-745E-44A6-90ED-A467A7706B49}"/>
              </a:ext>
            </a:extLst>
          </p:cNvPr>
          <p:cNvSpPr txBox="1"/>
          <p:nvPr/>
        </p:nvSpPr>
        <p:spPr>
          <a:xfrm>
            <a:off x="1509919" y="197437"/>
            <a:ext cx="4106855" cy="1384995"/>
          </a:xfrm>
          <a:prstGeom prst="rect">
            <a:avLst/>
          </a:prstGeom>
          <a:noFill/>
        </p:spPr>
        <p:txBody>
          <a:bodyPr wrap="square" rtlCol="0">
            <a:spAutoFit/>
          </a:bodyPr>
          <a:lstStyle/>
          <a:p>
            <a:pPr algn="ctr"/>
            <a:r>
              <a:rPr lang="en-US" sz="2800" dirty="0"/>
              <a:t>Gaussian</a:t>
            </a:r>
          </a:p>
          <a:p>
            <a:pPr algn="ctr"/>
            <a:r>
              <a:rPr lang="en-US" sz="2800" dirty="0"/>
              <a:t>Decision Tree</a:t>
            </a:r>
            <a:endParaRPr lang="en-US" sz="1600" dirty="0"/>
          </a:p>
          <a:p>
            <a:pPr algn="ctr"/>
            <a:r>
              <a:rPr lang="en-US" sz="2800" dirty="0"/>
              <a:t>Random Forest Classifier</a:t>
            </a:r>
          </a:p>
        </p:txBody>
      </p:sp>
      <p:grpSp>
        <p:nvGrpSpPr>
          <p:cNvPr id="8" name="Group 7">
            <a:extLst>
              <a:ext uri="{FF2B5EF4-FFF2-40B4-BE49-F238E27FC236}">
                <a16:creationId xmlns:a16="http://schemas.microsoft.com/office/drawing/2014/main" id="{747380D8-5AF7-4B71-AB89-E0E0F272C601}"/>
              </a:ext>
            </a:extLst>
          </p:cNvPr>
          <p:cNvGrpSpPr/>
          <p:nvPr/>
        </p:nvGrpSpPr>
        <p:grpSpPr>
          <a:xfrm>
            <a:off x="7268697" y="3972015"/>
            <a:ext cx="4785731" cy="2326036"/>
            <a:chOff x="389364" y="164122"/>
            <a:chExt cx="5257800" cy="2414239"/>
          </a:xfrm>
        </p:grpSpPr>
        <p:pic>
          <p:nvPicPr>
            <p:cNvPr id="3" name="Picture 2">
              <a:extLst>
                <a:ext uri="{FF2B5EF4-FFF2-40B4-BE49-F238E27FC236}">
                  <a16:creationId xmlns:a16="http://schemas.microsoft.com/office/drawing/2014/main" id="{F89ABE70-F287-491E-9D6B-C75B04274B1C}"/>
                </a:ext>
              </a:extLst>
            </p:cNvPr>
            <p:cNvPicPr>
              <a:picLocks noChangeAspect="1"/>
            </p:cNvPicPr>
            <p:nvPr/>
          </p:nvPicPr>
          <p:blipFill rotWithShape="1">
            <a:blip r:embed="rId3"/>
            <a:srcRect b="51918"/>
            <a:stretch/>
          </p:blipFill>
          <p:spPr>
            <a:xfrm>
              <a:off x="389364" y="164122"/>
              <a:ext cx="5257800" cy="1575468"/>
            </a:xfrm>
            <a:prstGeom prst="rect">
              <a:avLst/>
            </a:prstGeom>
          </p:spPr>
        </p:pic>
        <p:pic>
          <p:nvPicPr>
            <p:cNvPr id="7" name="Picture 6">
              <a:extLst>
                <a:ext uri="{FF2B5EF4-FFF2-40B4-BE49-F238E27FC236}">
                  <a16:creationId xmlns:a16="http://schemas.microsoft.com/office/drawing/2014/main" id="{86B13923-A4DA-4DEA-B087-3080203017D9}"/>
                </a:ext>
              </a:extLst>
            </p:cNvPr>
            <p:cNvPicPr>
              <a:picLocks noChangeAspect="1"/>
            </p:cNvPicPr>
            <p:nvPr/>
          </p:nvPicPr>
          <p:blipFill rotWithShape="1">
            <a:blip r:embed="rId3"/>
            <a:srcRect t="74401"/>
            <a:stretch/>
          </p:blipFill>
          <p:spPr>
            <a:xfrm>
              <a:off x="389364" y="1739590"/>
              <a:ext cx="5257800" cy="838771"/>
            </a:xfrm>
            <a:prstGeom prst="rect">
              <a:avLst/>
            </a:prstGeom>
          </p:spPr>
        </p:pic>
      </p:grpSp>
      <p:grpSp>
        <p:nvGrpSpPr>
          <p:cNvPr id="17" name="Group 16">
            <a:extLst>
              <a:ext uri="{FF2B5EF4-FFF2-40B4-BE49-F238E27FC236}">
                <a16:creationId xmlns:a16="http://schemas.microsoft.com/office/drawing/2014/main" id="{EC037E04-2A06-4831-9C6B-166D90F94EC5}"/>
              </a:ext>
            </a:extLst>
          </p:cNvPr>
          <p:cNvGrpSpPr/>
          <p:nvPr/>
        </p:nvGrpSpPr>
        <p:grpSpPr>
          <a:xfrm>
            <a:off x="55754" y="1634018"/>
            <a:ext cx="6983221" cy="5086675"/>
            <a:chOff x="55754" y="1848581"/>
            <a:chExt cx="7362174" cy="4927867"/>
          </a:xfrm>
        </p:grpSpPr>
        <p:pic>
          <p:nvPicPr>
            <p:cNvPr id="10" name="Picture 9" descr="A screenshot of a cell phone&#10;&#10;Description automatically generated">
              <a:extLst>
                <a:ext uri="{FF2B5EF4-FFF2-40B4-BE49-F238E27FC236}">
                  <a16:creationId xmlns:a16="http://schemas.microsoft.com/office/drawing/2014/main" id="{6C0DBCE3-51E5-461B-BE5A-2023A069A612}"/>
                </a:ext>
              </a:extLst>
            </p:cNvPr>
            <p:cNvPicPr>
              <a:picLocks noChangeAspect="1"/>
            </p:cNvPicPr>
            <p:nvPr/>
          </p:nvPicPr>
          <p:blipFill>
            <a:blip r:embed="rId4"/>
            <a:stretch>
              <a:fillRect/>
            </a:stretch>
          </p:blipFill>
          <p:spPr>
            <a:xfrm>
              <a:off x="3796988" y="1848581"/>
              <a:ext cx="3620939" cy="241395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23E3BB1F-FCC5-42A2-86DE-2D59CAB9FE69}"/>
                </a:ext>
              </a:extLst>
            </p:cNvPr>
            <p:cNvPicPr>
              <a:picLocks noChangeAspect="1"/>
            </p:cNvPicPr>
            <p:nvPr/>
          </p:nvPicPr>
          <p:blipFill>
            <a:blip r:embed="rId5"/>
            <a:stretch>
              <a:fillRect/>
            </a:stretch>
          </p:blipFill>
          <p:spPr>
            <a:xfrm>
              <a:off x="55754" y="1848582"/>
              <a:ext cx="3620939" cy="241395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853C51B8-BC95-457D-ABF5-F66C3DEF2DA7}"/>
                </a:ext>
              </a:extLst>
            </p:cNvPr>
            <p:cNvPicPr>
              <a:picLocks noChangeAspect="1"/>
            </p:cNvPicPr>
            <p:nvPr/>
          </p:nvPicPr>
          <p:blipFill>
            <a:blip r:embed="rId6"/>
            <a:stretch>
              <a:fillRect/>
            </a:stretch>
          </p:blipFill>
          <p:spPr>
            <a:xfrm>
              <a:off x="55755" y="4362489"/>
              <a:ext cx="3620939" cy="241395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34676C5-1A99-4179-B2B2-2A79E9E44FA4}"/>
                </a:ext>
              </a:extLst>
            </p:cNvPr>
            <p:cNvPicPr>
              <a:picLocks noChangeAspect="1"/>
            </p:cNvPicPr>
            <p:nvPr/>
          </p:nvPicPr>
          <p:blipFill>
            <a:blip r:embed="rId7"/>
            <a:stretch>
              <a:fillRect/>
            </a:stretch>
          </p:blipFill>
          <p:spPr>
            <a:xfrm>
              <a:off x="3796989" y="4362489"/>
              <a:ext cx="3620939" cy="2413959"/>
            </a:xfrm>
            <a:prstGeom prst="rect">
              <a:avLst/>
            </a:prstGeom>
          </p:spPr>
        </p:pic>
      </p:grpSp>
      <p:pic>
        <p:nvPicPr>
          <p:cNvPr id="4" name="Picture 3">
            <a:extLst>
              <a:ext uri="{FF2B5EF4-FFF2-40B4-BE49-F238E27FC236}">
                <a16:creationId xmlns:a16="http://schemas.microsoft.com/office/drawing/2014/main" id="{761CD461-16BC-4D2D-B38C-3AFE7A9E4BD6}"/>
              </a:ext>
            </a:extLst>
          </p:cNvPr>
          <p:cNvPicPr>
            <a:picLocks noChangeAspect="1"/>
          </p:cNvPicPr>
          <p:nvPr/>
        </p:nvPicPr>
        <p:blipFill>
          <a:blip r:embed="rId8"/>
          <a:stretch>
            <a:fillRect/>
          </a:stretch>
        </p:blipFill>
        <p:spPr>
          <a:xfrm>
            <a:off x="7719855" y="292687"/>
            <a:ext cx="3883414" cy="3616266"/>
          </a:xfrm>
          <a:prstGeom prst="rect">
            <a:avLst/>
          </a:prstGeom>
        </p:spPr>
      </p:pic>
    </p:spTree>
    <p:extLst>
      <p:ext uri="{BB962C8B-B14F-4D97-AF65-F5344CB8AC3E}">
        <p14:creationId xmlns:p14="http://schemas.microsoft.com/office/powerpoint/2010/main" val="1378074468"/>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ealthcare Pitch Deck_SB - v8.potx" id="{09150694-2D10-47FB-9499-835637889593}" vid="{C9B4AEDE-1B81-453E-91DD-2B942C10F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Widescreen</PresentationFormat>
  <Paragraphs>205</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Corbel</vt:lpstr>
      <vt:lpstr>Times New Roman</vt:lpstr>
      <vt:lpstr>Office Theme</vt:lpstr>
      <vt:lpstr>A Risk Adjustment Model for Home Health Agencies</vt:lpstr>
      <vt:lpstr>About Us</vt:lpstr>
      <vt:lpstr>The Problem</vt:lpstr>
      <vt:lpstr>Solution</vt:lpstr>
      <vt:lpstr>Dataset Preliminary Analysis</vt:lpstr>
      <vt:lpstr>Hierarchical Condition Category (HCC) Scores</vt:lpstr>
      <vt:lpstr>PowerPoint Presentation</vt:lpstr>
      <vt:lpstr>The Model</vt:lpstr>
      <vt:lpstr>PowerPoint Presentation</vt:lpstr>
      <vt:lpstr>PowerPoint Presentation</vt:lpstr>
      <vt:lpstr>PowerPoint Presentation</vt:lpstr>
      <vt:lpstr>Deep Learning-Categorical</vt:lpstr>
      <vt:lpstr>Deep Learning-Categorical</vt:lpstr>
      <vt:lpstr>Deep Learning-Regression</vt:lpstr>
      <vt:lpstr>Deep Learning-Regression</vt:lpstr>
      <vt:lpstr>Deep Learning-Regression</vt:lpstr>
      <vt:lpstr>HCC vs Satisfaction</vt:lpstr>
      <vt:lpstr>HCC vs Satisfaction</vt:lpstr>
      <vt:lpstr>PowerPoint Presentation</vt:lpstr>
      <vt:lpstr>Readmission Rates Analysis on Dialysis</vt:lpstr>
      <vt:lpstr>Conducted Machine Learning on Dialysis Data</vt:lpstr>
      <vt:lpstr>Accuracy tests run on all models indicate almost similar scores  HGB counts ,stands as one of the significant features contributing to high readmission rates .</vt:lpstr>
      <vt:lpstr>Summary</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2019-02-10T20:22:57Z</dcterms:created>
  <dcterms:modified xsi:type="dcterms:W3CDTF">2019-02-12T23:44:08Z</dcterms:modified>
</cp:coreProperties>
</file>